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handoutMasterIdLst>
    <p:handoutMasterId r:id="rId18"/>
  </p:handoutMasterIdLst>
  <p:sldIdLst>
    <p:sldId id="322" r:id="rId3"/>
    <p:sldId id="460" r:id="rId4"/>
    <p:sldId id="461" r:id="rId5"/>
    <p:sldId id="475" r:id="rId6"/>
    <p:sldId id="462" r:id="rId7"/>
    <p:sldId id="463" r:id="rId8"/>
    <p:sldId id="476" r:id="rId9"/>
    <p:sldId id="468" r:id="rId10"/>
    <p:sldId id="469" r:id="rId11"/>
    <p:sldId id="477" r:id="rId12"/>
    <p:sldId id="471" r:id="rId13"/>
    <p:sldId id="472" r:id="rId14"/>
    <p:sldId id="473" r:id="rId15"/>
    <p:sldId id="470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026"/>
    <a:srgbClr val="9F28A8"/>
    <a:srgbClr val="29998E"/>
    <a:srgbClr val="EA1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719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-219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05F15-C957-4943-B7D1-48B0E2249323}" type="datetimeFigureOut">
              <a:rPr lang="ca-ES" smtClean="0"/>
              <a:t>07/05/2018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9EF89-F599-494A-A8C3-803E926831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5225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83B0A-5151-403E-99CB-7B632B67B564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80DF-611C-42C5-8F3E-CD33C93817F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57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80DF-611C-42C5-8F3E-CD33C93817FE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74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El</a:t>
            </a:r>
            <a:r>
              <a:rPr lang="ca-ES" baseline="0" dirty="0"/>
              <a:t> sorteig es farà entre tots els membres de les llars sol·licitants de l’ajut.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80DF-611C-42C5-8F3E-CD33C93817FE}" type="slidenum">
              <a:rPr lang="es-ES" smtClean="0">
                <a:solidFill>
                  <a:prstClr val="black"/>
                </a:solidFill>
              </a:rPr>
              <a:pPr/>
              <a:t>12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1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El</a:t>
            </a:r>
            <a:r>
              <a:rPr lang="ca-ES" baseline="0" dirty="0"/>
              <a:t> sorteig es farà entre tots els membres de les llars sol·licitants de l’ajut.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80DF-611C-42C5-8F3E-CD33C93817FE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El</a:t>
            </a:r>
            <a:r>
              <a:rPr lang="ca-ES" baseline="0" dirty="0"/>
              <a:t> sorteig es farà entre tots els membres de les llars sol·licitants de l’ajut.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80DF-611C-42C5-8F3E-CD33C93817FE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80DF-611C-42C5-8F3E-CD33C93817FE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7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El</a:t>
            </a:r>
            <a:r>
              <a:rPr lang="ca-ES" baseline="0" dirty="0"/>
              <a:t> sorteig es farà entre tots els membres de les llars sol·licitants de l’ajut.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80DF-611C-42C5-8F3E-CD33C93817FE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El</a:t>
            </a:r>
            <a:r>
              <a:rPr lang="ca-ES" baseline="0" dirty="0"/>
              <a:t> sorteig es farà entre tots els membres de les llars sol·licitants de l’ajut.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80DF-611C-42C5-8F3E-CD33C93817FE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El</a:t>
            </a:r>
            <a:r>
              <a:rPr lang="ca-ES" baseline="0" dirty="0"/>
              <a:t> sorteig es farà entre tots els membres de les llars sol·licitants de l’ajut.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80DF-611C-42C5-8F3E-CD33C93817FE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El</a:t>
            </a:r>
            <a:r>
              <a:rPr lang="ca-ES" baseline="0" dirty="0"/>
              <a:t> sorteig es farà entre tots els membres de les llars sol·licitants de l’ajut.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80DF-611C-42C5-8F3E-CD33C93817FE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El</a:t>
            </a:r>
            <a:r>
              <a:rPr lang="ca-ES" baseline="0" dirty="0"/>
              <a:t> sorteig es farà entre tots els membres de les llars sol·licitants de l’ajut.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80DF-611C-42C5-8F3E-CD33C93817FE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1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El</a:t>
            </a:r>
            <a:r>
              <a:rPr lang="ca-ES" baseline="0" dirty="0"/>
              <a:t> sorteig es farà entre tots els membres de les llars sol·licitants de l’ajut.</a:t>
            </a: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80DF-611C-42C5-8F3E-CD33C93817FE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59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20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16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E109-BACF-4FA5-8772-C9780574F241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6735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dirty="0" err="1"/>
              <a:t>Haga</a:t>
            </a:r>
            <a:r>
              <a:rPr lang="ca-ES" dirty="0"/>
              <a:t> clic para modificar el estilo de </a:t>
            </a:r>
            <a:r>
              <a:rPr lang="ca-ES" dirty="0" err="1"/>
              <a:t>texto</a:t>
            </a:r>
            <a:r>
              <a:rPr lang="ca-ES" dirty="0"/>
              <a:t> del </a:t>
            </a:r>
            <a:r>
              <a:rPr lang="ca-ES" dirty="0" err="1"/>
              <a:t>patrón</a:t>
            </a:r>
            <a:endParaRPr lang="ca-ES" dirty="0"/>
          </a:p>
          <a:p>
            <a:pPr lvl="1"/>
            <a:r>
              <a:rPr lang="ca-ES" dirty="0" err="1"/>
              <a:t>Segundo</a:t>
            </a:r>
            <a:r>
              <a:rPr lang="ca-ES" dirty="0"/>
              <a:t> </a:t>
            </a:r>
            <a:r>
              <a:rPr lang="ca-ES" dirty="0" err="1"/>
              <a:t>nivel</a:t>
            </a:r>
            <a:endParaRPr lang="ca-ES" dirty="0"/>
          </a:p>
          <a:p>
            <a:pPr lvl="2"/>
            <a:r>
              <a:rPr lang="ca-ES" dirty="0"/>
              <a:t>Tercer </a:t>
            </a:r>
            <a:r>
              <a:rPr lang="ca-ES" dirty="0" err="1"/>
              <a:t>nivel</a:t>
            </a:r>
            <a:endParaRPr lang="ca-ES" dirty="0"/>
          </a:p>
          <a:p>
            <a:pPr lvl="3"/>
            <a:r>
              <a:rPr lang="ca-ES" dirty="0" err="1"/>
              <a:t>Cuarto</a:t>
            </a:r>
            <a:r>
              <a:rPr lang="ca-ES" dirty="0"/>
              <a:t> </a:t>
            </a:r>
            <a:r>
              <a:rPr lang="ca-ES" dirty="0" err="1"/>
              <a:t>nivel</a:t>
            </a:r>
            <a:endParaRPr lang="ca-ES" dirty="0"/>
          </a:p>
          <a:p>
            <a:pPr lvl="4"/>
            <a:r>
              <a:rPr lang="ca-ES" dirty="0"/>
              <a:t>Quinto </a:t>
            </a:r>
            <a:r>
              <a:rPr lang="ca-ES" dirty="0" err="1"/>
              <a:t>nivel</a:t>
            </a:r>
            <a:endParaRPr lang="ca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AA44-8006-4722-A6AD-9BB6C67818C5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643702" y="6215082"/>
            <a:ext cx="2133600" cy="365125"/>
          </a:xfrm>
        </p:spPr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696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C07F-B757-4827-9DBA-AEC0337D5D52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545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2C27C-9797-445E-BD70-43BC61E57052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9875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5595-7123-436E-B515-1E488DEB0AA6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6640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CD7C-B6C2-442C-B667-1AC04929B47A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52358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8801-4D8C-418B-B70A-E5A4748193EC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92074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5BB2-7DA9-4DD5-8668-98EFEDC3E036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546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9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A6FC-96C6-4B2A-8E26-439C650B995C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7303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1D1D-E4FB-4DDD-AA59-8E6CAAD1AC70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6852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6467-FCB3-4188-BBC7-AD7E13AEA121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7316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69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503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970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07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23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23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68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D1F52-C3E5-46FA-9BE2-588457CB2A48}" type="datetimeFigureOut">
              <a:rPr lang="es-ES" smtClean="0"/>
              <a:t>07/05/2018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4A8C-E722-4010-ABEF-32CD6D08816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74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30A256A-E119-4138-B8BD-9A811D2A1386@no-dns-availabl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2" y="0"/>
            <a:ext cx="915079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Haga clic para modificar el estilo de texto del patrón</a:t>
            </a:r>
          </a:p>
          <a:p>
            <a:pPr lvl="1"/>
            <a:r>
              <a:rPr lang="ca-ES"/>
              <a:t>Segundo nivel</a:t>
            </a:r>
          </a:p>
          <a:p>
            <a:pPr lvl="2"/>
            <a:r>
              <a:rPr lang="ca-ES"/>
              <a:t>Tercer nivel</a:t>
            </a:r>
          </a:p>
          <a:p>
            <a:pPr lvl="3"/>
            <a:r>
              <a:rPr lang="ca-ES"/>
              <a:t>Cuarto nivel</a:t>
            </a:r>
          </a:p>
          <a:p>
            <a:pPr lvl="4"/>
            <a:r>
              <a:rPr lang="ca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367880B-6A27-40AA-9F9C-CB2DDFBA4874}" type="datetime1">
              <a:rPr lang="ca-ES" smtClean="0">
                <a:solidFill>
                  <a:prstClr val="black">
                    <a:tint val="75000"/>
                  </a:prstClr>
                </a:solidFill>
              </a:rPr>
              <a:pPr defTabSz="914400"/>
              <a:t>07/05/2018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43702" y="62150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42549CD-9692-4C24-BA90-BBA7E1AE662A}" type="slidenum">
              <a:rPr lang="ca-ES" smtClean="0"/>
              <a:pPr defTabSz="914400"/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8904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arcelona.cat/bmincome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www.uia-initiative.eu/en/uia-cities/barcelon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PPT BLANC ini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94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8430" y="1353713"/>
            <a:ext cx="6843303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4000" b="1" dirty="0" smtClean="0">
                <a:latin typeface="Arial" pitchFamily="34" charset="0"/>
                <a:cs typeface="Arial" pitchFamily="34" charset="0"/>
              </a:rPr>
              <a:t>Coproducción en el marco del proyecto B-MINCOME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1"/>
          <a:stretch/>
        </p:blipFill>
        <p:spPr bwMode="auto">
          <a:xfrm>
            <a:off x="7784252" y="5484159"/>
            <a:ext cx="1081617" cy="58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1098430" y="3433130"/>
            <a:ext cx="4936063" cy="1585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ca-ES" sz="2200" b="1" dirty="0">
              <a:latin typeface="Arial Narrow" pitchFamily="34" charset="0"/>
              <a:cs typeface="Arial" pitchFamily="34" charset="0"/>
            </a:endParaRPr>
          </a:p>
          <a:p>
            <a:endParaRPr lang="es-ES" sz="1500" b="1" dirty="0">
              <a:latin typeface="Arial Narrow" pitchFamily="34" charset="0"/>
              <a:cs typeface="Arial" pitchFamily="34" charset="0"/>
            </a:endParaRPr>
          </a:p>
          <a:p>
            <a:endParaRPr lang="es-ES" b="1" dirty="0" smtClean="0">
              <a:latin typeface="Arial Narrow" pitchFamily="34" charset="0"/>
              <a:cs typeface="Arial" pitchFamily="34" charset="0"/>
            </a:endParaRPr>
          </a:p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Lluís Torrens</a:t>
            </a:r>
            <a:endParaRPr lang="es-ES" sz="15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1500" dirty="0" smtClean="0">
                <a:latin typeface="Arial" pitchFamily="34" charset="0"/>
                <a:cs typeface="Arial" pitchFamily="34" charset="0"/>
              </a:rPr>
              <a:t>Director de Planificación e Innovación. </a:t>
            </a:r>
          </a:p>
          <a:p>
            <a:r>
              <a:rPr lang="es-ES" sz="1500" dirty="0" smtClean="0">
                <a:latin typeface="Arial" pitchFamily="34" charset="0"/>
                <a:cs typeface="Arial" pitchFamily="34" charset="0"/>
              </a:rPr>
              <a:t>Área de Derechos Sociales. Ayuntamiento de Barcelona.</a:t>
            </a:r>
          </a:p>
        </p:txBody>
      </p:sp>
      <p:grpSp>
        <p:nvGrpSpPr>
          <p:cNvPr id="3" name="Agrupa 2"/>
          <p:cNvGrpSpPr/>
          <p:nvPr/>
        </p:nvGrpSpPr>
        <p:grpSpPr>
          <a:xfrm>
            <a:off x="5805983" y="5599280"/>
            <a:ext cx="1878892" cy="353943"/>
            <a:chOff x="5852020" y="5565412"/>
            <a:chExt cx="1878892" cy="353943"/>
          </a:xfrm>
        </p:grpSpPr>
        <p:pic>
          <p:nvPicPr>
            <p:cNvPr id="7" name="Imatge 6" descr="C:\Users\V174375\AppData\Local\Temp\7zE82B7D714\FEDER_senselema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" r="80542" b="6413"/>
            <a:stretch/>
          </p:blipFill>
          <p:spPr bwMode="auto">
            <a:xfrm>
              <a:off x="5852020" y="5584031"/>
              <a:ext cx="457021" cy="3119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QuadreDeText 7"/>
            <p:cNvSpPr txBox="1"/>
            <p:nvPr/>
          </p:nvSpPr>
          <p:spPr>
            <a:xfrm>
              <a:off x="6387621" y="5565412"/>
              <a:ext cx="1343291" cy="3539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a-ES" sz="900" b="1" dirty="0" smtClean="0">
                  <a:latin typeface="Arial" pitchFamily="34" charset="0"/>
                  <a:cs typeface="Arial" pitchFamily="34" charset="0"/>
                </a:rPr>
                <a:t>Unió Europea</a:t>
              </a:r>
            </a:p>
            <a:p>
              <a:r>
                <a:rPr lang="ca-ES" sz="700" b="1" dirty="0" smtClean="0">
                  <a:latin typeface="Arial" pitchFamily="34" charset="0"/>
                  <a:cs typeface="Arial" pitchFamily="34" charset="0"/>
                </a:rPr>
                <a:t>Fons Europeu</a:t>
              </a:r>
            </a:p>
            <a:p>
              <a:r>
                <a:rPr lang="ca-ES" sz="700" b="1" dirty="0" smtClean="0">
                  <a:latin typeface="Arial" pitchFamily="34" charset="0"/>
                  <a:cs typeface="Arial" pitchFamily="34" charset="0"/>
                </a:rPr>
                <a:t>De Desenvolupament Regional</a:t>
              </a:r>
              <a:endParaRPr lang="ca-ES" sz="7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QuadreDeText 11"/>
          <p:cNvSpPr txBox="1"/>
          <p:nvPr/>
        </p:nvSpPr>
        <p:spPr>
          <a:xfrm>
            <a:off x="1098430" y="2798059"/>
            <a:ext cx="56224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400" dirty="0" smtClean="0">
                <a:latin typeface="Arial Narrow" pitchFamily="34" charset="0"/>
              </a:rPr>
              <a:t>Combinando renta mínima </a:t>
            </a:r>
            <a:r>
              <a:rPr lang="es-ES" sz="1400" dirty="0" smtClean="0">
                <a:latin typeface="Arial Narrow" pitchFamily="34" charset="0"/>
              </a:rPr>
              <a:t>garantizada </a:t>
            </a:r>
            <a:r>
              <a:rPr lang="es-ES" sz="1400" dirty="0" smtClean="0">
                <a:latin typeface="Arial Narrow" pitchFamily="34" charset="0"/>
              </a:rPr>
              <a:t>y políticas sociales activas en zonas urbanas desfavorecidas de Barcelona</a:t>
            </a:r>
            <a:endParaRPr lang="es-ES" sz="14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0" y="5617826"/>
            <a:ext cx="2959219" cy="55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98429" y="6243935"/>
            <a:ext cx="7767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Narrow" pitchFamily="34" charset="0"/>
                <a:cs typeface="Arial" pitchFamily="34" charset="0"/>
              </a:rPr>
              <a:t>Transformando </a:t>
            </a:r>
            <a:r>
              <a:rPr lang="es-ES" dirty="0">
                <a:latin typeface="Arial Narrow" pitchFamily="34" charset="0"/>
                <a:cs typeface="Arial" pitchFamily="34" charset="0"/>
              </a:rPr>
              <a:t>la sociedad desde la ciudad </a:t>
            </a:r>
            <a:r>
              <a:rPr lang="es-ES" dirty="0" smtClean="0">
                <a:latin typeface="Arial Narrow" pitchFamily="34" charset="0"/>
                <a:cs typeface="Arial" pitchFamily="34" charset="0"/>
              </a:rPr>
              <a:t>común |</a:t>
            </a:r>
            <a:r>
              <a:rPr lang="es-ES" dirty="0">
                <a:latin typeface="Arial Narrow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 Narrow" pitchFamily="34" charset="0"/>
                <a:cs typeface="Arial" pitchFamily="34" charset="0"/>
              </a:rPr>
              <a:t>Vitoria-Gasteiz | 08.05.2018 </a:t>
            </a:r>
            <a:endParaRPr lang="es-ES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3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QuadreDeText 7"/>
          <p:cNvSpPr txBox="1"/>
          <p:nvPr/>
        </p:nvSpPr>
        <p:spPr>
          <a:xfrm>
            <a:off x="520699" y="5657671"/>
            <a:ext cx="817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s-ES" sz="2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defTabSz="914400"/>
            <a:endParaRPr lang="es-ES" sz="2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defTabSz="914400"/>
            <a:endParaRPr lang="es-ES" sz="2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987" y="883470"/>
            <a:ext cx="8185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itchFamily="34" charset="0"/>
              <a:buChar char="•"/>
            </a:pPr>
            <a:r>
              <a:rPr lang="es-ES" sz="2400" u="sng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Ejes temáticos de los proyectos </a:t>
            </a:r>
            <a:r>
              <a:rPr lang="es-ES" sz="2400" u="sng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ocupacionales</a:t>
            </a:r>
            <a:endParaRPr lang="es-ES" sz="2400" u="sng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235914"/>
              </p:ext>
            </p:extLst>
          </p:nvPr>
        </p:nvGraphicFramePr>
        <p:xfrm>
          <a:off x="625329" y="1540565"/>
          <a:ext cx="8185524" cy="492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176"/>
                <a:gridCol w="6206348"/>
              </a:tblGrid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 smtClean="0">
                          <a:latin typeface="Arial" pitchFamily="34" charset="0"/>
                          <a:cs typeface="Arial" pitchFamily="34" charset="0"/>
                        </a:rPr>
                        <a:t>6 Ejes temáticos</a:t>
                      </a:r>
                      <a:endParaRPr lang="es-E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 smtClean="0">
                          <a:latin typeface="Arial" pitchFamily="34" charset="0"/>
                          <a:cs typeface="Arial" pitchFamily="34" charset="0"/>
                        </a:rPr>
                        <a:t>Ámbito</a:t>
                      </a:r>
                      <a:r>
                        <a:rPr lang="es-E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de trabajo de los 22 proyectos</a:t>
                      </a:r>
                      <a:endParaRPr lang="es-E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l"/>
                      <a:r>
                        <a:rPr lang="es-ES" sz="1400" b="0" noProof="0" dirty="0" smtClean="0">
                          <a:latin typeface="Arial" pitchFamily="34" charset="0"/>
                          <a:cs typeface="Arial" pitchFamily="34" charset="0"/>
                        </a:rPr>
                        <a:t>Eje 1.</a:t>
                      </a:r>
                      <a:r>
                        <a:rPr lang="es-ES" sz="1400" b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A</a:t>
                      </a:r>
                      <a:r>
                        <a:rPr lang="es-ES" sz="1400" b="0" noProof="0" dirty="0" smtClean="0">
                          <a:latin typeface="Arial" pitchFamily="34" charset="0"/>
                          <a:cs typeface="Arial" pitchFamily="34" charset="0"/>
                        </a:rPr>
                        <a:t>rreglo y mantenimiento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 smtClean="0">
                          <a:latin typeface="Arial" pitchFamily="34" charset="0"/>
                          <a:cs typeface="Arial" pitchFamily="34" charset="0"/>
                        </a:rPr>
                        <a:t>1.1.</a:t>
                      </a:r>
                      <a:r>
                        <a:rPr lang="es-E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400" noProof="0" dirty="0" smtClean="0">
                          <a:latin typeface="Arial" pitchFamily="34" charset="0"/>
                          <a:cs typeface="Arial" pitchFamily="34" charset="0"/>
                        </a:rPr>
                        <a:t>Mantenimiento de</a:t>
                      </a:r>
                      <a:r>
                        <a:rPr lang="es-E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equipamientos y espacio público. (3)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>
                          <a:latin typeface="Arial" pitchFamily="34" charset="0"/>
                          <a:cs typeface="Arial" pitchFamily="34" charset="0"/>
                        </a:rPr>
                        <a:t>1.2. Trabajos de pintura y rehabilitación.</a:t>
                      </a:r>
                      <a:r>
                        <a:rPr lang="es-E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(2)</a:t>
                      </a:r>
                      <a:endParaRPr lang="es-ES" sz="14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l"/>
                      <a:r>
                        <a:rPr lang="es-ES" sz="1400" b="0" noProof="0" dirty="0" smtClean="0">
                          <a:latin typeface="Arial" pitchFamily="34" charset="0"/>
                          <a:cs typeface="Arial" pitchFamily="34" charset="0"/>
                        </a:rPr>
                        <a:t>Eje 2. Medio ambiente y sostenibilidad </a:t>
                      </a:r>
                      <a:endParaRPr lang="es-ES" sz="14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indent="-261938" algn="l"/>
                      <a:r>
                        <a:rPr lang="es-ES" sz="1400" noProof="0" dirty="0" smtClean="0">
                          <a:latin typeface="Arial" pitchFamily="34" charset="0"/>
                          <a:cs typeface="Arial" pitchFamily="34" charset="0"/>
                        </a:rPr>
                        <a:t>2.1. Eficiencia y</a:t>
                      </a:r>
                      <a:r>
                        <a:rPr lang="es-E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400" noProof="0" dirty="0" smtClean="0">
                          <a:latin typeface="Arial" pitchFamily="34" charset="0"/>
                          <a:cs typeface="Arial" pitchFamily="34" charset="0"/>
                        </a:rPr>
                        <a:t>ahorro energético</a:t>
                      </a:r>
                      <a:r>
                        <a:rPr lang="es-E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s-ES" sz="1400" noProof="0" dirty="0" smtClean="0">
                          <a:latin typeface="Arial" pitchFamily="34" charset="0"/>
                          <a:cs typeface="Arial" pitchFamily="34" charset="0"/>
                        </a:rPr>
                        <a:t>asesoramiento</a:t>
                      </a:r>
                      <a:r>
                        <a:rPr lang="es-E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a comercios, pequeñas empresas y talleres, comunidades de vecinos, asociaciones). (2)</a:t>
                      </a:r>
                    </a:p>
                    <a:p>
                      <a:pPr marL="261938" marR="0" indent="-261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>
                          <a:latin typeface="Arial" pitchFamily="34" charset="0"/>
                          <a:cs typeface="Arial" pitchFamily="34" charset="0"/>
                        </a:rPr>
                        <a:t>2.2. Reciclaje</a:t>
                      </a:r>
                      <a:r>
                        <a:rPr lang="es-E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, reutilización de residuos, fomento de huertos urbanos. (3)</a:t>
                      </a:r>
                      <a:endParaRPr lang="es-ES" sz="14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8985">
                <a:tc>
                  <a:txBody>
                    <a:bodyPr/>
                    <a:lstStyle/>
                    <a:p>
                      <a:pPr algn="l"/>
                      <a:r>
                        <a:rPr lang="es-ES" sz="1400" b="0" noProof="0" dirty="0" smtClean="0">
                          <a:latin typeface="Arial" pitchFamily="34" charset="0"/>
                          <a:cs typeface="Arial" pitchFamily="34" charset="0"/>
                        </a:rPr>
                        <a:t>Eje</a:t>
                      </a:r>
                      <a:r>
                        <a:rPr lang="es-ES" sz="1400" b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3. P</a:t>
                      </a:r>
                      <a:r>
                        <a:rPr lang="es-ES" sz="1400" b="0" noProof="0" dirty="0" smtClean="0">
                          <a:latin typeface="Arial" pitchFamily="34" charset="0"/>
                          <a:cs typeface="Arial" pitchFamily="34" charset="0"/>
                        </a:rPr>
                        <a:t>romoción de la actividad económica y comercio.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400" noProof="0" dirty="0" smtClean="0">
                          <a:latin typeface="Arial" pitchFamily="34" charset="0"/>
                          <a:cs typeface="Arial" pitchFamily="34" charset="0"/>
                        </a:rPr>
                        <a:t>3.1. Reparto a domicilio</a:t>
                      </a:r>
                      <a:r>
                        <a:rPr lang="es-E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de productos del comercio local y tejido productivo de proximidad. (3)</a:t>
                      </a:r>
                      <a:endParaRPr lang="es-ES" sz="14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8985">
                <a:tc>
                  <a:txBody>
                    <a:bodyPr/>
                    <a:lstStyle/>
                    <a:p>
                      <a:pPr algn="l"/>
                      <a:r>
                        <a:rPr lang="es-ES" sz="1400" b="0" noProof="0" dirty="0" smtClean="0">
                          <a:latin typeface="Arial" pitchFamily="34" charset="0"/>
                          <a:cs typeface="Arial" pitchFamily="34" charset="0"/>
                        </a:rPr>
                        <a:t>Eje</a:t>
                      </a:r>
                      <a:r>
                        <a:rPr lang="es-ES" sz="1400" b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400" b="0" noProof="0" dirty="0" smtClean="0">
                          <a:latin typeface="Arial" pitchFamily="34" charset="0"/>
                          <a:cs typeface="Arial" pitchFamily="34" charset="0"/>
                        </a:rPr>
                        <a:t> 4. Ocio, dinamización y convivencia.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indent="-261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4.1. Dinamización de espacios públicos mediante actividades de ocio educativo y deportivo y apoyo a familias. (2)</a:t>
                      </a:r>
                    </a:p>
                    <a:p>
                      <a:pPr marL="261938" marR="0" indent="-261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4.2. Dinamización comunitaria para mejorar la accesibilidad a equipamientos de proximidad (centros cívicos y casales de barrio). (2)</a:t>
                      </a:r>
                    </a:p>
                    <a:p>
                      <a:pPr marL="261938" marR="0" indent="-261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4.3. Dinamización cívica para la mejora de la convivencia. (1)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r>
                        <a:rPr lang="es-ES" sz="1400" b="0" noProof="0" dirty="0" smtClean="0">
                          <a:latin typeface="Arial" pitchFamily="34" charset="0"/>
                          <a:cs typeface="Arial" pitchFamily="34" charset="0"/>
                        </a:rPr>
                        <a:t>Eje 5. Alimentación</a:t>
                      </a:r>
                      <a:endParaRPr lang="es-ES" sz="14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noProof="0" dirty="0" smtClean="0">
                          <a:latin typeface="Arial" pitchFamily="34" charset="0"/>
                          <a:cs typeface="Arial" pitchFamily="34" charset="0"/>
                        </a:rPr>
                        <a:t>5.1. Garantizar</a:t>
                      </a:r>
                      <a:r>
                        <a:rPr lang="es-ES" sz="1400" baseline="0" noProof="0" dirty="0" smtClean="0">
                          <a:latin typeface="Arial" pitchFamily="34" charset="0"/>
                          <a:cs typeface="Arial" pitchFamily="34" charset="0"/>
                        </a:rPr>
                        <a:t> la cobertura de necesidades nutricionales y alimentarias. (2)</a:t>
                      </a:r>
                      <a:endParaRPr lang="es-ES" sz="140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8985">
                <a:tc>
                  <a:txBody>
                    <a:bodyPr/>
                    <a:lstStyle/>
                    <a:p>
                      <a:pPr algn="l"/>
                      <a:r>
                        <a:rPr lang="es-ES" sz="1400" b="0" noProof="0" dirty="0" smtClean="0">
                          <a:latin typeface="Arial" pitchFamily="34" charset="0"/>
                          <a:cs typeface="Arial" pitchFamily="34" charset="0"/>
                        </a:rPr>
                        <a:t>Eje 6. Aislamiento,</a:t>
                      </a:r>
                      <a:r>
                        <a:rPr lang="es-ES" sz="1400" b="0" baseline="0" noProof="0" dirty="0" smtClean="0">
                          <a:latin typeface="Arial" pitchFamily="34" charset="0"/>
                          <a:cs typeface="Arial" pitchFamily="34" charset="0"/>
                        </a:rPr>
                        <a:t> salud y comunidad</a:t>
                      </a:r>
                      <a:endParaRPr lang="es-ES" sz="14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indent="-261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6.1. Atención a persones envejecidas o enfermas y acompañamiento para acceder al espacio público para evitar el aislamiento. (1)</a:t>
                      </a:r>
                    </a:p>
                    <a:p>
                      <a:pPr marL="261938" marR="0" indent="-2619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6.2. Apoyo a equipos de intervención comunitaria con personas con </a:t>
                      </a:r>
                      <a:r>
                        <a:rPr lang="es-ES" sz="1400" kern="1200" noProof="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algun</a:t>
                      </a:r>
                      <a:r>
                        <a:rPr lang="es-ES" sz="1400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trastorno mental. (1)</a:t>
                      </a:r>
                      <a:endParaRPr lang="es-ES" sz="1400" kern="1200" noProof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QuadreDeText 1"/>
          <p:cNvSpPr txBox="1">
            <a:spLocks noChangeArrowheads="1"/>
          </p:cNvSpPr>
          <p:nvPr/>
        </p:nvSpPr>
        <p:spPr bwMode="auto">
          <a:xfrm>
            <a:off x="946378" y="240987"/>
            <a:ext cx="8413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Proceso con lógica de </a:t>
            </a:r>
            <a:r>
              <a:rPr lang="es-E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-diseño y coproducción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3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QuadreDeText 7"/>
          <p:cNvSpPr txBox="1"/>
          <p:nvPr/>
        </p:nvSpPr>
        <p:spPr>
          <a:xfrm>
            <a:off x="520699" y="5657671"/>
            <a:ext cx="8175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es-ES" sz="2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defTabSz="914400"/>
            <a:endParaRPr lang="es-ES" sz="2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defTabSz="914400"/>
            <a:endParaRPr lang="es-ES" sz="2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7" name="Ta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163326"/>
              </p:ext>
            </p:extLst>
          </p:nvPr>
        </p:nvGraphicFramePr>
        <p:xfrm>
          <a:off x="520699" y="1041340"/>
          <a:ext cx="8175812" cy="198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4313"/>
                <a:gridCol w="4541499"/>
              </a:tblGrid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Territorio de </a:t>
                      </a:r>
                      <a:r>
                        <a:rPr lang="es-ES" sz="18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intervención</a:t>
                      </a:r>
                      <a:endParaRPr lang="ca-ES" sz="1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Nº de proyectos </a:t>
                      </a:r>
                      <a:r>
                        <a:rPr lang="es-ES" sz="1800" b="1" i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 </a:t>
                      </a:r>
                      <a:r>
                        <a:rPr lang="es-ES" sz="1800" b="1" i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participantes</a:t>
                      </a:r>
                      <a:endParaRPr lang="ca-ES" sz="18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Distrito de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Nou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Barris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es-ES" sz="18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proyectos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44 personas</a:t>
                      </a:r>
                      <a:endParaRPr lang="ca-E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Distrito de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Sant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Andreu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proyectos, 43 personas</a:t>
                      </a:r>
                      <a:endParaRPr lang="ca-E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Distrito de </a:t>
                      </a:r>
                      <a:r>
                        <a:rPr lang="es-ES" sz="1800" b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Sant</a:t>
                      </a: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Martí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proyectos, 53 personas</a:t>
                      </a:r>
                      <a:endParaRPr lang="ca-E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 los 3 distritos 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proyectos, 10 personas</a:t>
                      </a:r>
                      <a:endParaRPr lang="ca-ES" sz="18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0698" y="3349347"/>
            <a:ext cx="81661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Arial" pitchFamily="34" charset="0"/>
                <a:cs typeface="Arial" pitchFamily="34" charset="0"/>
              </a:rPr>
              <a:t>3. Junio-octubre 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2017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 ¿Cómo hacer efectiva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la colaboración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con entidades sociales?</a:t>
            </a: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endParaRPr lang="es-ES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u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06517"/>
              </p:ext>
            </p:extLst>
          </p:nvPr>
        </p:nvGraphicFramePr>
        <p:xfrm>
          <a:off x="530411" y="4206240"/>
          <a:ext cx="8166100" cy="230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189"/>
                <a:gridCol w="6943911"/>
              </a:tblGrid>
              <a:tr h="68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Objetivo 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Búsqueda de la</a:t>
                      </a:r>
                      <a:r>
                        <a:rPr lang="es-ES" sz="1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formalización administrativa para la coproducción.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Resultado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latin typeface="Arial" pitchFamily="34" charset="0"/>
                          <a:cs typeface="Arial" pitchFamily="34" charset="0"/>
                        </a:rPr>
                        <a:t>Definición de un concurso abierto y por lotes (publicado noviembre 2018) para adjudicar para cada uno de los proyectos ocupacionales un servicio especializado de apoyo y acompañamiento social (tanto socioeducativo como de capacitación técnico-profesional) a las personas participantes.</a:t>
                      </a:r>
                      <a:endParaRPr lang="es-ES" sz="18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QuadreDeText 1"/>
          <p:cNvSpPr txBox="1">
            <a:spLocks noChangeArrowheads="1"/>
          </p:cNvSpPr>
          <p:nvPr/>
        </p:nvSpPr>
        <p:spPr bwMode="auto">
          <a:xfrm>
            <a:off x="946378" y="240987"/>
            <a:ext cx="8413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Proceso con lógica de </a:t>
            </a:r>
            <a:r>
              <a:rPr lang="es-E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-diseño y coproducción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es-ES" smtClean="0"/>
              <a:pPr/>
              <a:t>12</a:t>
            </a:fld>
            <a:endParaRPr lang="es-ES" dirty="0"/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3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10988" y="1032867"/>
            <a:ext cx="81661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 Enero-marzo 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2018.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Valoración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las propuestas técnicas presentadas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(Derechos Sociales con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Barcelona Activa, Consorcio de Educación y personal de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Distritos)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resolución del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concurso. </a:t>
            </a: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Abril-mayo 2018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Sesiones </a:t>
            </a:r>
            <a:r>
              <a:rPr lang="es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trabajo (en cada Distrito) </a:t>
            </a:r>
          </a:p>
          <a:p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u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338330"/>
              </p:ext>
            </p:extLst>
          </p:nvPr>
        </p:nvGraphicFramePr>
        <p:xfrm>
          <a:off x="530411" y="2804160"/>
          <a:ext cx="8166100" cy="23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1709"/>
                <a:gridCol w="6974391"/>
              </a:tblGrid>
              <a:tr h="133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Objetivo 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</a:t>
                      </a: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-diseño (Ayuntamiento-entidades)</a:t>
                      </a:r>
                      <a:r>
                        <a:rPr lang="es-ES" sz="1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</a:t>
                      </a: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los 22 proyectos ocupacionales </a:t>
                      </a: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teniendo </a:t>
                      </a: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 en cuenta las propuestas técnicas de acompañamiento ganadoras y</a:t>
                      </a:r>
                      <a:r>
                        <a:rPr lang="es-ES" sz="1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las necesidades e intereses de</a:t>
                      </a:r>
                      <a:r>
                        <a:rPr lang="es-ES" sz="1800" b="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los</a:t>
                      </a: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Distritos.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Resultado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Descripción de la actividad, planes de trabajo,</a:t>
                      </a:r>
                      <a:r>
                        <a:rPr lang="es-ES" baseline="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perfiles profesionales, ubicaciones concretas previstas, herramientas de trabajo y materiales, etc.</a:t>
                      </a:r>
                      <a:endParaRPr lang="es-ES" sz="18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0988" y="5465356"/>
            <a:ext cx="8175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6. Mayo-junio 2018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 formalización contratos (con entidades y contratos laborales de los participantes) e inicio de los proyectos</a:t>
            </a:r>
            <a:r>
              <a:rPr lang="es-ES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ca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QuadreDeText 1"/>
          <p:cNvSpPr txBox="1">
            <a:spLocks noChangeArrowheads="1"/>
          </p:cNvSpPr>
          <p:nvPr/>
        </p:nvSpPr>
        <p:spPr bwMode="auto">
          <a:xfrm>
            <a:off x="946378" y="240987"/>
            <a:ext cx="8413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Proceso con lógica de </a:t>
            </a:r>
            <a:r>
              <a:rPr lang="es-E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-diseño y coproducción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3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QuadreDeText 1"/>
          <p:cNvSpPr txBox="1">
            <a:spLocks noChangeArrowheads="1"/>
          </p:cNvSpPr>
          <p:nvPr/>
        </p:nvSpPr>
        <p:spPr bwMode="auto">
          <a:xfrm>
            <a:off x="1035278" y="240987"/>
            <a:ext cx="777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Algunas reflexiones finales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748" y="880467"/>
            <a:ext cx="8166101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0"/>
              </a:spcAft>
            </a:pP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¿Es posible/deseable la coproducción en todas las fases (diseño, planificación, implementación, seguimiento y evaluación) de políticas públicas?</a:t>
            </a:r>
          </a:p>
          <a:p>
            <a:pPr>
              <a:spcAft>
                <a:spcPts val="3000"/>
              </a:spcAft>
            </a:pP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¿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 quién coproducimos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¿con qué tipo organizaciones, con qué tipo beneficiarios de políticas sociales, etc.?</a:t>
            </a:r>
            <a:endParaRPr lang="es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0"/>
              </a:spcAft>
            </a:pP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¿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Tenemos los ayuntamientos a nuestro alcance los instrumentos jurídico-administrativos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la cultura administrativa para </a:t>
            </a:r>
            <a:r>
              <a:rPr lang="es-E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hacerla efectiva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spcAft>
                <a:spcPts val="3000"/>
              </a:spcAft>
            </a:pP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¿En qué medida impactan los ritmos de la acción-gestión política?</a:t>
            </a:r>
            <a:endParaRPr lang="es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0"/>
              </a:spcAft>
            </a:pP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¿Cómo garantizar una gobernanza horizontal entre administración local y entidades socio-</a:t>
            </a:r>
            <a:r>
              <a:rPr lang="es-E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comitarias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 materia de acción (no </a:t>
            </a:r>
            <a:r>
              <a:rPr lang="es-E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únicament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deliberación y toma decisiones?</a:t>
            </a:r>
          </a:p>
          <a:p>
            <a:pPr>
              <a:spcAft>
                <a:spcPts val="3000"/>
              </a:spcAft>
            </a:pP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¿Cómo contribuye la coproducción en la construcción de estrategias (individuales y comunitarias) para combatir la pobreza y la exclusión social?</a:t>
            </a:r>
          </a:p>
        </p:txBody>
      </p:sp>
    </p:spTree>
    <p:extLst>
      <p:ext uri="{BB962C8B-B14F-4D97-AF65-F5344CB8AC3E}">
        <p14:creationId xmlns:p14="http://schemas.microsoft.com/office/powerpoint/2010/main" val="4250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 descr="PPT BLANC ini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9429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98428" y="1445558"/>
            <a:ext cx="757802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Para más información podéis consultar: </a:t>
            </a:r>
          </a:p>
          <a:p>
            <a:endParaRPr lang="es-ES" sz="2400" b="1" i="1" u="sng" dirty="0">
              <a:latin typeface="Arial" pitchFamily="34" charset="0"/>
              <a:cs typeface="Arial" pitchFamily="34" charset="0"/>
              <a:hlinkClick r:id="rId3"/>
            </a:endParaRPr>
          </a:p>
          <a:p>
            <a:r>
              <a:rPr lang="es-ES" sz="2400" b="1" i="1" u="sng" dirty="0" smtClean="0">
                <a:latin typeface="Arial" pitchFamily="34" charset="0"/>
                <a:cs typeface="Arial" pitchFamily="34" charset="0"/>
                <a:hlinkClick r:id="rId3"/>
              </a:rPr>
              <a:t>barcelona.cat/</a:t>
            </a:r>
            <a:r>
              <a:rPr lang="es-ES" sz="2400" b="1" i="1" u="sng" dirty="0" err="1" smtClean="0">
                <a:latin typeface="Arial" pitchFamily="34" charset="0"/>
                <a:cs typeface="Arial" pitchFamily="34" charset="0"/>
                <a:hlinkClick r:id="rId3"/>
              </a:rPr>
              <a:t>bmincome</a:t>
            </a:r>
            <a:endParaRPr lang="es-ES" sz="2400" b="1" i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400" b="1" i="1" u="sng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s-ES" sz="2400" b="1" i="1" u="sng" dirty="0" smtClean="0">
                <a:latin typeface="Arial" pitchFamily="34" charset="0"/>
                <a:cs typeface="Arial" pitchFamily="34" charset="0"/>
                <a:hlinkClick r:id="rId4"/>
              </a:rPr>
              <a:t>www.uia-initiative.eu/en/uia-cities/barcelona</a:t>
            </a:r>
            <a:endParaRPr lang="es-ES" sz="2400" b="1" i="1" u="sng" dirty="0" smtClean="0">
              <a:latin typeface="Arial" pitchFamily="34" charset="0"/>
              <a:cs typeface="Arial" pitchFamily="34" charset="0"/>
            </a:endParaRPr>
          </a:p>
          <a:p>
            <a:endParaRPr lang="es-ES" b="1" i="1" u="sng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15616" y="6237312"/>
            <a:ext cx="7702576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/>
          <p:cNvSpPr/>
          <p:nvPr/>
        </p:nvSpPr>
        <p:spPr>
          <a:xfrm>
            <a:off x="1098429" y="6243935"/>
            <a:ext cx="7767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 Narrow" pitchFamily="34" charset="0"/>
                <a:cs typeface="Arial" pitchFamily="34" charset="0"/>
              </a:rPr>
              <a:t>Transformando </a:t>
            </a:r>
            <a:r>
              <a:rPr lang="es-ES" dirty="0">
                <a:latin typeface="Arial Narrow" pitchFamily="34" charset="0"/>
                <a:cs typeface="Arial" pitchFamily="34" charset="0"/>
              </a:rPr>
              <a:t>la sociedad desde la ciudad </a:t>
            </a:r>
            <a:r>
              <a:rPr lang="es-ES" dirty="0" smtClean="0">
                <a:latin typeface="Arial Narrow" pitchFamily="34" charset="0"/>
                <a:cs typeface="Arial" pitchFamily="34" charset="0"/>
              </a:rPr>
              <a:t>común |</a:t>
            </a:r>
            <a:r>
              <a:rPr lang="es-ES" dirty="0">
                <a:latin typeface="Arial Narrow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 Narrow" pitchFamily="34" charset="0"/>
                <a:cs typeface="Arial" pitchFamily="34" charset="0"/>
              </a:rPr>
              <a:t>Vitoria-Gasteiz | 08.05.2018 </a:t>
            </a:r>
            <a:endParaRPr lang="es-ES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1"/>
          <a:stretch/>
        </p:blipFill>
        <p:spPr bwMode="auto">
          <a:xfrm>
            <a:off x="7784252" y="5484159"/>
            <a:ext cx="1081617" cy="58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Agrupa 21"/>
          <p:cNvGrpSpPr/>
          <p:nvPr/>
        </p:nvGrpSpPr>
        <p:grpSpPr>
          <a:xfrm>
            <a:off x="5805983" y="5599280"/>
            <a:ext cx="1878892" cy="353943"/>
            <a:chOff x="5852020" y="5565412"/>
            <a:chExt cx="1878892" cy="353943"/>
          </a:xfrm>
        </p:grpSpPr>
        <p:pic>
          <p:nvPicPr>
            <p:cNvPr id="23" name="Imatge 22" descr="C:\Users\V174375\AppData\Local\Temp\7zE82B7D714\FEDER_senselema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" r="80542" b="6413"/>
            <a:stretch/>
          </p:blipFill>
          <p:spPr bwMode="auto">
            <a:xfrm>
              <a:off x="5852020" y="5584031"/>
              <a:ext cx="457021" cy="3119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QuadreDeText 23"/>
            <p:cNvSpPr txBox="1"/>
            <p:nvPr/>
          </p:nvSpPr>
          <p:spPr>
            <a:xfrm>
              <a:off x="6387621" y="5565412"/>
              <a:ext cx="1343291" cy="3539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a-ES" sz="900" b="1" dirty="0" smtClean="0">
                  <a:latin typeface="Arial" pitchFamily="34" charset="0"/>
                  <a:cs typeface="Arial" pitchFamily="34" charset="0"/>
                </a:rPr>
                <a:t>Unió Europea</a:t>
              </a:r>
            </a:p>
            <a:p>
              <a:r>
                <a:rPr lang="ca-ES" sz="700" b="1" dirty="0" smtClean="0">
                  <a:latin typeface="Arial" pitchFamily="34" charset="0"/>
                  <a:cs typeface="Arial" pitchFamily="34" charset="0"/>
                </a:rPr>
                <a:t>Fons Europeu</a:t>
              </a:r>
            </a:p>
            <a:p>
              <a:r>
                <a:rPr lang="ca-ES" sz="700" b="1" dirty="0" smtClean="0">
                  <a:latin typeface="Arial" pitchFamily="34" charset="0"/>
                  <a:cs typeface="Arial" pitchFamily="34" charset="0"/>
                </a:rPr>
                <a:t>De Desenvolupament Regional</a:t>
              </a:r>
              <a:endParaRPr lang="ca-ES" sz="7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30" y="5617826"/>
            <a:ext cx="2959219" cy="55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xmlns="" id="{50BA4EC4-55C4-40E3-B8F8-D431C94FB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99" y="856346"/>
            <a:ext cx="8166101" cy="543720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Proyecto piloto cofinanciado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 </a:t>
            </a:r>
            <a:r>
              <a:rPr lang="es-E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Urban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Innovative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Actions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UE)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liderado por el 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Área de Derechos Sociales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luchar contra la pobreza y la desigualdad en los barrios del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Eix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Besòs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(Eje Besós) de Barcelona.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endParaRPr lang="es-E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Destinatarios: </a:t>
            </a:r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1.000 hogares 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esos barrios con el objetivo de mejorar su situación socioeconómica, su capacidad de </a:t>
            </a:r>
            <a:r>
              <a:rPr lang="es-E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ocupabilidad</a:t>
            </a:r>
            <a:r>
              <a:rPr lang="es-E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de generar ingresos, y, a la vez, sus entornos de proximidad.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2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QuadreDeText 1"/>
          <p:cNvSpPr txBox="1">
            <a:spLocks noChangeArrowheads="1"/>
          </p:cNvSpPr>
          <p:nvPr/>
        </p:nvSpPr>
        <p:spPr bwMode="auto">
          <a:xfrm>
            <a:off x="1035278" y="240987"/>
            <a:ext cx="777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a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básicas del B-MINCOME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2</a:t>
            </a:fld>
            <a:endParaRPr lang="ca-ES" dirty="0"/>
          </a:p>
        </p:txBody>
      </p:sp>
      <p:sp>
        <p:nvSpPr>
          <p:cNvPr id="2" name="Rectangle 1"/>
          <p:cNvSpPr/>
          <p:nvPr/>
        </p:nvSpPr>
        <p:spPr>
          <a:xfrm>
            <a:off x="5400186" y="3876444"/>
            <a:ext cx="36731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914400">
              <a:lnSpc>
                <a:spcPct val="110000"/>
              </a:lnSpc>
              <a:buFont typeface="Arial" pitchFamily="34" charset="0"/>
              <a:buChar char="•"/>
            </a:pPr>
            <a:r>
              <a:rPr lang="es-E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su </a:t>
            </a:r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libertad de acción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tomar decisiones y desarrollar estratégicas propias para </a:t>
            </a:r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salirse</a:t>
            </a:r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 situación actual.</a:t>
            </a:r>
            <a:endParaRPr lang="es-E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Agrupa 3"/>
          <p:cNvGrpSpPr/>
          <p:nvPr/>
        </p:nvGrpSpPr>
        <p:grpSpPr>
          <a:xfrm>
            <a:off x="890562" y="3876444"/>
            <a:ext cx="4333371" cy="2527615"/>
            <a:chOff x="3059833" y="3957724"/>
            <a:chExt cx="4333371" cy="2527615"/>
          </a:xfrm>
        </p:grpSpPr>
        <p:sp>
          <p:nvSpPr>
            <p:cNvPr id="22" name="QuadreDeText 12"/>
            <p:cNvSpPr txBox="1"/>
            <p:nvPr/>
          </p:nvSpPr>
          <p:spPr>
            <a:xfrm>
              <a:off x="5292080" y="3957724"/>
              <a:ext cx="2101124" cy="25276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14000"/>
                </a:lnSpc>
                <a:buFont typeface="+mj-lt"/>
                <a:buAutoNum type="arabicPeriod"/>
              </a:pPr>
              <a:r>
                <a:rPr lang="ca-ES" sz="1400" dirty="0" smtClean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Ciutat Meridiana</a:t>
              </a:r>
            </a:p>
            <a:p>
              <a:pPr marL="342900" indent="-342900">
                <a:lnSpc>
                  <a:spcPct val="114000"/>
                </a:lnSpc>
                <a:buFont typeface="+mj-lt"/>
                <a:buAutoNum type="arabicPeriod"/>
              </a:pPr>
              <a:r>
                <a:rPr lang="ca-ES" sz="1400" dirty="0" smtClean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Vallbona</a:t>
              </a:r>
            </a:p>
            <a:p>
              <a:pPr marL="342900" indent="-342900">
                <a:lnSpc>
                  <a:spcPct val="114000"/>
                </a:lnSpc>
                <a:buFont typeface="+mj-lt"/>
                <a:buAutoNum type="arabicPeriod"/>
              </a:pPr>
              <a:r>
                <a:rPr lang="ca-ES" sz="1400" dirty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ca-ES" sz="1400" dirty="0" smtClean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orre Baró</a:t>
              </a:r>
            </a:p>
            <a:p>
              <a:pPr marL="342900" indent="-342900">
                <a:lnSpc>
                  <a:spcPct val="114000"/>
                </a:lnSpc>
                <a:buFont typeface="+mj-lt"/>
                <a:buAutoNum type="arabicPeriod"/>
              </a:pPr>
              <a:r>
                <a:rPr lang="ca-ES" sz="1400" dirty="0" smtClean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Roquetes </a:t>
              </a:r>
            </a:p>
            <a:p>
              <a:pPr marL="342900" indent="-342900">
                <a:lnSpc>
                  <a:spcPct val="114000"/>
                </a:lnSpc>
                <a:buFont typeface="+mj-lt"/>
                <a:buAutoNum type="arabicPeriod"/>
              </a:pPr>
              <a:r>
                <a:rPr lang="ca-ES" sz="1400" dirty="0" smtClean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Trinitat Nova</a:t>
              </a:r>
            </a:p>
            <a:p>
              <a:pPr marL="342900" indent="-342900">
                <a:lnSpc>
                  <a:spcPct val="114000"/>
                </a:lnSpc>
                <a:buFont typeface="+mj-lt"/>
                <a:buAutoNum type="arabicPeriod"/>
              </a:pPr>
              <a:r>
                <a:rPr lang="ca-ES" sz="1400" dirty="0" smtClean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Trinitat Vella</a:t>
              </a:r>
            </a:p>
            <a:p>
              <a:pPr marL="342900" indent="-342900">
                <a:lnSpc>
                  <a:spcPct val="114000"/>
                </a:lnSpc>
                <a:buFont typeface="+mj-lt"/>
                <a:buAutoNum type="arabicPeriod"/>
              </a:pPr>
              <a:r>
                <a:rPr lang="ca-ES" sz="1400" dirty="0" smtClean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Baró de Viver</a:t>
              </a:r>
            </a:p>
            <a:p>
              <a:pPr marL="342900" indent="-342900">
                <a:lnSpc>
                  <a:spcPct val="114000"/>
                </a:lnSpc>
                <a:buFont typeface="+mj-lt"/>
                <a:buAutoNum type="arabicPeriod"/>
              </a:pPr>
              <a:r>
                <a:rPr lang="ca-ES" sz="1400" dirty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ca-ES" sz="1400" dirty="0" smtClean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Pastor </a:t>
              </a:r>
            </a:p>
            <a:p>
              <a:pPr marL="342900" indent="-342900">
                <a:lnSpc>
                  <a:spcPct val="114000"/>
                </a:lnSpc>
                <a:buFont typeface="+mj-lt"/>
                <a:buAutoNum type="arabicPeriod"/>
              </a:pPr>
              <a:r>
                <a:rPr lang="ca-ES" sz="1400" dirty="0" err="1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ca-ES" sz="1400" dirty="0" err="1" smtClean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erneda-La</a:t>
              </a:r>
              <a:r>
                <a:rPr lang="ca-ES" sz="1400" dirty="0" smtClean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Pau</a:t>
              </a:r>
            </a:p>
            <a:p>
              <a:pPr marL="342900" indent="-342900">
                <a:lnSpc>
                  <a:spcPct val="114000"/>
                </a:lnSpc>
                <a:buFont typeface="+mj-lt"/>
                <a:buAutoNum type="arabicPeriod"/>
              </a:pPr>
              <a:r>
                <a:rPr lang="ca-ES" sz="1400" dirty="0" smtClean="0">
                  <a:solidFill>
                    <a:srgbClr val="8064A2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Besòs-Maresme</a:t>
              </a:r>
              <a:endParaRPr lang="ca-ES" sz="1400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6" t="4444" r="13464" b="1335"/>
            <a:stretch/>
          </p:blipFill>
          <p:spPr bwMode="auto">
            <a:xfrm>
              <a:off x="3059833" y="3957724"/>
              <a:ext cx="2232248" cy="252761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90561" y="6404008"/>
            <a:ext cx="4333372" cy="25628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</a:pPr>
            <a:r>
              <a:rPr lang="es-ES" sz="105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s-ES" sz="105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barrios, 114.014 habitantes (7,12%), área de 924,20 ha (9,05%)</a:t>
            </a:r>
          </a:p>
        </p:txBody>
      </p:sp>
    </p:spTree>
    <p:extLst>
      <p:ext uri="{BB962C8B-B14F-4D97-AF65-F5344CB8AC3E}">
        <p14:creationId xmlns:p14="http://schemas.microsoft.com/office/powerpoint/2010/main" val="18906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3</a:t>
            </a:fld>
            <a:endParaRPr lang="ca-ES"/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3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QuadreDeText 6"/>
          <p:cNvSpPr txBox="1"/>
          <p:nvPr/>
        </p:nvSpPr>
        <p:spPr>
          <a:xfrm>
            <a:off x="510988" y="1041400"/>
            <a:ext cx="761293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proyecto despliega una política integral que combina dos aspectos:</a:t>
            </a:r>
          </a:p>
          <a:p>
            <a:pPr marL="457200" indent="-457200">
              <a:buFontTx/>
              <a:buAutoNum type="arabicPeriod"/>
            </a:pP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Apoyo Municipal de Inclusión (SMI, siglas en catalán)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ayuda económica de urgencia social</a:t>
            </a:r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complemente los ingresos de los hogares participantes mediante diversas modalidades: “condicionada”, “no condicionada”; “limitada”, “no limitada”. </a:t>
            </a:r>
          </a:p>
          <a:p>
            <a:pPr marL="457200" indent="-457200">
              <a:buFontTx/>
              <a:buAutoNum type="arabicPeriod"/>
            </a:pPr>
            <a:endParaRPr lang="es-E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Participación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una política activa </a:t>
            </a:r>
            <a:r>
              <a:rPr lang="es-E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inclusión socio-laboral con impacto en el territorio</a:t>
            </a:r>
            <a:r>
              <a:rPr lang="es-E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s-E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endParaRPr lang="ca-E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ca-ES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endParaRPr lang="ca-E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endParaRPr lang="ca-E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a-E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a-E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a-E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endParaRPr lang="ca-E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endParaRPr lang="ca-E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ca-E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8"/>
          <a:stretch/>
        </p:blipFill>
        <p:spPr bwMode="auto">
          <a:xfrm>
            <a:off x="829185" y="3803442"/>
            <a:ext cx="7485630" cy="172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QuadreDeText 6"/>
          <p:cNvSpPr txBox="1"/>
          <p:nvPr/>
        </p:nvSpPr>
        <p:spPr>
          <a:xfrm>
            <a:off x="824790" y="5614779"/>
            <a:ext cx="1781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Plan de formación y ocupación en proyectos de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coproducción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QuadreDeText 6"/>
          <p:cNvSpPr txBox="1"/>
          <p:nvPr/>
        </p:nvSpPr>
        <p:spPr>
          <a:xfrm>
            <a:off x="2714550" y="5614779"/>
            <a:ext cx="1781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Formación i promoción de la economía social </a:t>
            </a:r>
            <a:endParaRPr lang="es-E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QuadreDeText 6"/>
          <p:cNvSpPr txBox="1"/>
          <p:nvPr/>
        </p:nvSpPr>
        <p:spPr>
          <a:xfrm>
            <a:off x="4634790" y="5614779"/>
            <a:ext cx="1781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Ayudas a la vivienda para poder rehabilitar y alquilar habitaciones. </a:t>
            </a:r>
            <a:endParaRPr lang="es-E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QuadreDeText 6"/>
          <p:cNvSpPr txBox="1"/>
          <p:nvPr/>
        </p:nvSpPr>
        <p:spPr>
          <a:xfrm>
            <a:off x="6544870" y="5614779"/>
            <a:ext cx="1781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Programa de participación en redes comunitarias</a:t>
            </a:r>
            <a:endParaRPr lang="es-E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QuadreDeText 1"/>
          <p:cNvSpPr txBox="1">
            <a:spLocks noChangeArrowheads="1"/>
          </p:cNvSpPr>
          <p:nvPr/>
        </p:nvSpPr>
        <p:spPr bwMode="auto">
          <a:xfrm>
            <a:off x="1035278" y="240987"/>
            <a:ext cx="777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a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básicas del B-MINCOME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3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QuadreDeText 1"/>
          <p:cNvSpPr txBox="1">
            <a:spLocks noChangeArrowheads="1"/>
          </p:cNvSpPr>
          <p:nvPr/>
        </p:nvSpPr>
        <p:spPr bwMode="auto">
          <a:xfrm>
            <a:off x="1035278" y="240987"/>
            <a:ext cx="777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a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básicas del B-MINCOME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699" y="925718"/>
            <a:ext cx="8297334" cy="550150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ts val="1700"/>
              </a:lnSpc>
              <a:spcAft>
                <a:spcPts val="2400"/>
              </a:spcAft>
              <a:defRPr/>
            </a:pP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los hogares para optar a participar del proyecto</a:t>
            </a:r>
            <a:r>
              <a:rPr lang="es-ES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2000"/>
              </a:spcAft>
              <a:defRPr/>
            </a:pP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1600"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Empadronamiento continuo </a:t>
            </a: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Barcelona de todos los miembros del hogar desde 30/06/2015, residir efectivamente en el Eje Besós y comprometerse a hacerlo sin interrupciones </a:t>
            </a:r>
            <a:r>
              <a:rPr lang="es-ES" sz="16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01/10/2017 a </a:t>
            </a: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30/09/19.</a:t>
            </a:r>
          </a:p>
          <a:p>
            <a:pPr>
              <a:spcAft>
                <a:spcPts val="2000"/>
              </a:spcAft>
              <a:defRPr/>
            </a:pP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La persona titular de la ayuda: </a:t>
            </a:r>
            <a:r>
              <a:rPr lang="es-ES" sz="1600"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usuaria </a:t>
            </a: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expediente en </a:t>
            </a:r>
            <a:r>
              <a:rPr lang="es-ES" sz="1600"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 de Servicios Sociales</a:t>
            </a: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o haber cumplido los requisitos para a la </a:t>
            </a:r>
            <a:r>
              <a:rPr lang="es-ES" sz="1600"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0-16 </a:t>
            </a: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2017; o participar, o haber participado en el último año, del </a:t>
            </a:r>
            <a:r>
              <a:rPr lang="es-ES" sz="1600"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</a:t>
            </a:r>
            <a:r>
              <a:rPr lang="es-ES" sz="1600" b="1" spc="-1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Làbora</a:t>
            </a: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o </a:t>
            </a:r>
            <a:r>
              <a:rPr lang="es-ES" sz="16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</a:t>
            </a: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usuaria </a:t>
            </a:r>
            <a:r>
              <a:rPr lang="es-ES" sz="16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1600"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de Inserción Social </a:t>
            </a:r>
            <a:r>
              <a:rPr lang="es-ES" sz="16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(SIS</a:t>
            </a: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1600" b="1" spc="-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000"/>
              </a:spcAft>
              <a:defRPr/>
            </a:pP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Al menos un miembro del hogar entre </a:t>
            </a:r>
            <a:r>
              <a:rPr lang="es-ES" sz="1600"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a 60 años </a:t>
            </a: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31/07/2017. </a:t>
            </a:r>
          </a:p>
          <a:p>
            <a:pPr>
              <a:spcAft>
                <a:spcPts val="2000"/>
              </a:spcAft>
              <a:defRPr/>
            </a:pP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El </a:t>
            </a:r>
            <a:r>
              <a:rPr lang="es-ES" sz="1600"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</a:t>
            </a: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neto familiar (excluyendo la vivienda principal menos la hipoteca) no puede superar en 4 veces la ayuda económica o SMI que le corresponda al hogar.</a:t>
            </a:r>
          </a:p>
          <a:p>
            <a:pPr>
              <a:spcAft>
                <a:spcPts val="2000"/>
              </a:spcAft>
              <a:defRPr/>
            </a:pP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Aceptación de </a:t>
            </a:r>
            <a:r>
              <a:rPr lang="es-ES" sz="1600"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y compromisos</a:t>
            </a:r>
            <a:r>
              <a:rPr lang="es-ES" sz="1600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7063" lvl="1" indent="-177800">
              <a:spcAft>
                <a:spcPts val="600"/>
              </a:spcAft>
              <a:buFont typeface="Arial" pitchFamily="34" charset="0"/>
              <a:buChar char="›"/>
            </a:pP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Consentimiento en proporcionar datos. </a:t>
            </a:r>
          </a:p>
          <a:p>
            <a:pPr marL="627063" lvl="1" indent="-177800">
              <a:spcAft>
                <a:spcPts val="600"/>
              </a:spcAft>
              <a:buFont typeface="Arial" pitchFamily="34" charset="0"/>
              <a:buChar char="›"/>
            </a:pP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 a seguir con el tipo de SMI asignado.</a:t>
            </a:r>
          </a:p>
          <a:p>
            <a:pPr marL="627063" lvl="1" indent="-177800">
              <a:spcAft>
                <a:spcPts val="600"/>
              </a:spcAft>
              <a:buFont typeface="Arial" pitchFamily="34" charset="0"/>
              <a:buChar char="›"/>
            </a:pPr>
            <a:r>
              <a:rPr lang="es-E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a un cuestionario antes, durante y al finalizar el proyecto.</a:t>
            </a:r>
          </a:p>
        </p:txBody>
      </p:sp>
    </p:spTree>
    <p:extLst>
      <p:ext uri="{BB962C8B-B14F-4D97-AF65-F5344CB8AC3E}">
        <p14:creationId xmlns:p14="http://schemas.microsoft.com/office/powerpoint/2010/main" val="36188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ca-ES" smtClean="0"/>
              <a:pPr/>
              <a:t>5</a:t>
            </a:fld>
            <a:endParaRPr lang="ca-ES"/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3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30"/>
          <a:stretch/>
        </p:blipFill>
        <p:spPr bwMode="auto">
          <a:xfrm>
            <a:off x="946002" y="1232420"/>
            <a:ext cx="7536007" cy="148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QuadreDeText 31"/>
          <p:cNvSpPr txBox="1"/>
          <p:nvPr/>
        </p:nvSpPr>
        <p:spPr>
          <a:xfrm>
            <a:off x="1043469" y="2818346"/>
            <a:ext cx="7733516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ES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1.000 hogares participantes </a:t>
            </a:r>
            <a:r>
              <a:rPr lang="es-E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(elegidos por sorteo sobre un total de </a:t>
            </a:r>
            <a:r>
              <a:rPr lang="es-ES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4.300 hogares identificados como potenciales candidatos </a:t>
            </a:r>
            <a:r>
              <a:rPr lang="es-E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</a:t>
            </a:r>
            <a:r>
              <a:rPr lang="es-ES" sz="15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2.300 solicitudes recibidas</a:t>
            </a:r>
            <a:r>
              <a:rPr lang="es-E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perciben diferentes modalidades de renta en combinación o no con una política socio-laboral</a:t>
            </a:r>
            <a:r>
              <a:rPr lang="es-E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77800" indent="-177800">
              <a:spcAft>
                <a:spcPts val="1200"/>
              </a:spcAft>
              <a:buFont typeface="Arial" pitchFamily="34" charset="0"/>
              <a:buChar char="•"/>
            </a:pPr>
            <a:r>
              <a:rPr lang="es-E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Período de evaluación de resultados.</a:t>
            </a:r>
            <a:endParaRPr lang="es-ES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QuadreDeText 32"/>
          <p:cNvSpPr txBox="1"/>
          <p:nvPr/>
        </p:nvSpPr>
        <p:spPr>
          <a:xfrm>
            <a:off x="2582235" y="4374897"/>
            <a:ext cx="59266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a-E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56722" r="77393" b="24348"/>
          <a:stretch/>
        </p:blipFill>
        <p:spPr bwMode="auto">
          <a:xfrm>
            <a:off x="0" y="738222"/>
            <a:ext cx="883922" cy="66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1" t="40556" r="23177" b="37500"/>
          <a:stretch/>
        </p:blipFill>
        <p:spPr bwMode="auto">
          <a:xfrm>
            <a:off x="1314306" y="4811576"/>
            <a:ext cx="6948636" cy="162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78361" r="77393"/>
          <a:stretch/>
        </p:blipFill>
        <p:spPr bwMode="auto">
          <a:xfrm>
            <a:off x="71886" y="4160005"/>
            <a:ext cx="810053" cy="69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838200" y="1267933"/>
            <a:ext cx="7883377" cy="2892072"/>
          </a:xfrm>
          <a:prstGeom prst="rect">
            <a:avLst/>
          </a:prstGeom>
          <a:noFill/>
          <a:ln>
            <a:solidFill>
              <a:srgbClr val="299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Rectangle 37"/>
          <p:cNvSpPr/>
          <p:nvPr/>
        </p:nvSpPr>
        <p:spPr>
          <a:xfrm>
            <a:off x="838200" y="4313317"/>
            <a:ext cx="7883377" cy="2258159"/>
          </a:xfrm>
          <a:prstGeom prst="rect">
            <a:avLst/>
          </a:prstGeom>
          <a:noFill/>
          <a:ln>
            <a:solidFill>
              <a:srgbClr val="9F2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9" name="Rectangle 38"/>
          <p:cNvSpPr/>
          <p:nvPr/>
        </p:nvSpPr>
        <p:spPr>
          <a:xfrm>
            <a:off x="838201" y="926982"/>
            <a:ext cx="1466849" cy="340952"/>
          </a:xfrm>
          <a:prstGeom prst="rect">
            <a:avLst/>
          </a:prstGeom>
          <a:solidFill>
            <a:srgbClr val="29998E"/>
          </a:solidFill>
          <a:ln>
            <a:solidFill>
              <a:srgbClr val="2999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QuadreDeText 39"/>
          <p:cNvSpPr txBox="1"/>
          <p:nvPr/>
        </p:nvSpPr>
        <p:spPr>
          <a:xfrm>
            <a:off x="878381" y="943513"/>
            <a:ext cx="115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Calendario</a:t>
            </a:r>
            <a:endParaRPr lang="es-ES" sz="15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8201" y="4326355"/>
            <a:ext cx="1466849" cy="340952"/>
          </a:xfrm>
          <a:prstGeom prst="rect">
            <a:avLst/>
          </a:prstGeom>
          <a:solidFill>
            <a:srgbClr val="9F2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2" name="QuadreDeText 41"/>
          <p:cNvSpPr txBox="1"/>
          <p:nvPr/>
        </p:nvSpPr>
        <p:spPr>
          <a:xfrm>
            <a:off x="878381" y="4342886"/>
            <a:ext cx="131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Presupuesto</a:t>
            </a:r>
            <a:endParaRPr lang="es-ES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0537" y="2911689"/>
            <a:ext cx="175712" cy="167069"/>
          </a:xfrm>
          <a:prstGeom prst="rect">
            <a:avLst/>
          </a:prstGeom>
          <a:solidFill>
            <a:srgbClr val="299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4" name="Rectangle 43"/>
          <p:cNvSpPr/>
          <p:nvPr/>
        </p:nvSpPr>
        <p:spPr>
          <a:xfrm>
            <a:off x="950537" y="3756541"/>
            <a:ext cx="175712" cy="167069"/>
          </a:xfrm>
          <a:prstGeom prst="rect">
            <a:avLst/>
          </a:prstGeom>
          <a:solidFill>
            <a:srgbClr val="9F2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5" name="QuadreDeText 1"/>
          <p:cNvSpPr txBox="1">
            <a:spLocks noChangeArrowheads="1"/>
          </p:cNvSpPr>
          <p:nvPr/>
        </p:nvSpPr>
        <p:spPr bwMode="auto">
          <a:xfrm>
            <a:off x="1035278" y="240987"/>
            <a:ext cx="777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a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básicas del B-MINCOME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3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0989" y="2211687"/>
            <a:ext cx="8175812" cy="446276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285750" indent="-285750" defTabSz="914400">
              <a:buFont typeface="Arial" pitchFamily="34" charset="0"/>
              <a:buChar char="•"/>
            </a:pPr>
            <a:r>
              <a:rPr lang="es-ES" sz="2400" u="sng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Destinatarios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</a:p>
          <a:p>
            <a:pPr marL="715963" lvl="1" defTabSz="914400"/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150 personas (1 x hogar) entre 25-60 años y en paro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285750" indent="-285750" defTabSz="914400">
              <a:buFont typeface="Arial" pitchFamily="34" charset="0"/>
              <a:buChar char="•"/>
            </a:pPr>
            <a:endParaRPr lang="es-ES" sz="2400" u="sng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defTabSz="914400">
              <a:spcAft>
                <a:spcPts val="900"/>
              </a:spcAft>
              <a:buFont typeface="Arial" pitchFamily="34" charset="0"/>
              <a:buChar char="•"/>
            </a:pPr>
            <a:r>
              <a:rPr lang="es-ES" sz="2400" u="sng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Objetivos principales:</a:t>
            </a:r>
            <a:endParaRPr lang="es-ES" sz="2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717550" lvl="1" indent="-449263" defTabSz="914400">
              <a:spcAft>
                <a:spcPts val="900"/>
              </a:spcAft>
              <a:buFontTx/>
              <a:buAutoNum type="arabicParenR"/>
            </a:pP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Aumentar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s-ES" sz="20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ocupabilidad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y calidad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de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vida de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los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participantes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(en el Eje Besós: paro del 12,3%; un 43% más alto que la media de la ciudad).</a:t>
            </a:r>
            <a:endParaRPr lang="es-ES" sz="20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717550" lvl="1" indent="-449263" defTabSz="914400">
              <a:spcAft>
                <a:spcPts val="900"/>
              </a:spcAft>
              <a:buFontTx/>
              <a:buAutoNum type="arabicParenR"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Mejorar la calidad física y relacional de la zona del Eje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Besós mediante proyectos de interés colectivo.</a:t>
            </a:r>
            <a:endParaRPr lang="es-ES" sz="20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717550" lvl="1" indent="-449263" defTabSz="914400">
              <a:spcAft>
                <a:spcPts val="900"/>
              </a:spcAft>
              <a:buFontTx/>
              <a:buAutoNum type="arabicParenR"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Contribuir al fortalecimiento y desarrollo del tejido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socio-comunitario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(hoy aún frágil y fragmentado en el Eje Besós).</a:t>
            </a:r>
            <a:endParaRPr lang="es-ES" sz="20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285750" indent="-285750" defTabSz="914400">
              <a:buFont typeface="Arial" pitchFamily="34" charset="0"/>
              <a:buChar char="•"/>
            </a:pPr>
            <a:endParaRPr lang="es-ES" b="1" dirty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2" name="Agrupa 31"/>
          <p:cNvGrpSpPr/>
          <p:nvPr/>
        </p:nvGrpSpPr>
        <p:grpSpPr>
          <a:xfrm>
            <a:off x="510988" y="890724"/>
            <a:ext cx="8175811" cy="1152128"/>
            <a:chOff x="946002" y="1844824"/>
            <a:chExt cx="7740797" cy="1152128"/>
          </a:xfrm>
        </p:grpSpPr>
        <p:grpSp>
          <p:nvGrpSpPr>
            <p:cNvPr id="15" name="Agrupa 14"/>
            <p:cNvGrpSpPr/>
            <p:nvPr/>
          </p:nvGrpSpPr>
          <p:grpSpPr>
            <a:xfrm>
              <a:off x="1018010" y="1986166"/>
              <a:ext cx="7588858" cy="950224"/>
              <a:chOff x="1018010" y="1986166"/>
              <a:chExt cx="7588858" cy="950224"/>
            </a:xfrm>
          </p:grpSpPr>
          <p:grpSp>
            <p:nvGrpSpPr>
              <p:cNvPr id="12" name="Agrupa 11"/>
              <p:cNvGrpSpPr/>
              <p:nvPr/>
            </p:nvGrpSpPr>
            <p:grpSpPr>
              <a:xfrm>
                <a:off x="2883404" y="1986166"/>
                <a:ext cx="5723464" cy="950224"/>
                <a:chOff x="2137619" y="1991747"/>
                <a:chExt cx="5723464" cy="950224"/>
              </a:xfrm>
            </p:grpSpPr>
            <p:pic>
              <p:nvPicPr>
                <p:cNvPr id="2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28" r="78454" b="33793"/>
                <a:stretch/>
              </p:blipFill>
              <p:spPr bwMode="auto">
                <a:xfrm>
                  <a:off x="5077513" y="2056849"/>
                  <a:ext cx="823378" cy="787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8" name="Agrupa 7"/>
                <p:cNvGrpSpPr/>
                <p:nvPr/>
              </p:nvGrpSpPr>
              <p:grpSpPr>
                <a:xfrm>
                  <a:off x="2137619" y="2018641"/>
                  <a:ext cx="2366477" cy="923330"/>
                  <a:chOff x="1007561" y="1988840"/>
                  <a:chExt cx="2366477" cy="923330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1007561" y="1988840"/>
                    <a:ext cx="1568234" cy="92333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914400"/>
                    <a:r>
                      <a:rPr lang="es-ES" b="1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Apoyo</a:t>
                    </a:r>
                  </a:p>
                  <a:p>
                    <a:pPr defTabSz="914400"/>
                    <a:r>
                      <a:rPr lang="es-ES" b="1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Municipal de Inclusión </a:t>
                    </a:r>
                    <a:endParaRPr lang="es-ES" dirty="0">
                      <a:solidFill>
                        <a:prstClr val="black"/>
                      </a:solidFill>
                    </a:endParaRPr>
                  </a:p>
                </p:txBody>
              </p:sp>
              <p:pic>
                <p:nvPicPr>
                  <p:cNvPr id="30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661"/>
                  <a:stretch/>
                </p:blipFill>
                <p:spPr bwMode="auto">
                  <a:xfrm>
                    <a:off x="2601876" y="2066759"/>
                    <a:ext cx="772162" cy="79321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7" name="Rectangle 6"/>
                <p:cNvSpPr/>
                <p:nvPr/>
              </p:nvSpPr>
              <p:spPr>
                <a:xfrm>
                  <a:off x="6036775" y="1991747"/>
                  <a:ext cx="1824308" cy="92333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914400"/>
                  <a:r>
                    <a:rPr lang="es-ES" b="1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Actividades de Formación y Ocupación </a:t>
                  </a:r>
                  <a:endParaRPr lang="es-E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QuadreDeText 30"/>
                <p:cNvSpPr txBox="1"/>
                <p:nvPr/>
              </p:nvSpPr>
              <p:spPr>
                <a:xfrm>
                  <a:off x="4495388" y="2096560"/>
                  <a:ext cx="52620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914400"/>
                  <a:r>
                    <a:rPr lang="es-ES" sz="4000" b="1" dirty="0" smtClean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rPr>
                    <a:t>+</a:t>
                  </a:r>
                  <a:endParaRPr lang="es-ES" sz="40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QuadreDeText 12"/>
              <p:cNvSpPr txBox="1"/>
              <p:nvPr/>
            </p:nvSpPr>
            <p:spPr>
              <a:xfrm>
                <a:off x="1018010" y="2060200"/>
                <a:ext cx="153996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s-ES" sz="20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150 personas</a:t>
                </a:r>
                <a:endParaRPr lang="es-ES" sz="20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letxa dreta 13"/>
              <p:cNvSpPr/>
              <p:nvPr/>
            </p:nvSpPr>
            <p:spPr>
              <a:xfrm>
                <a:off x="2385428" y="2220049"/>
                <a:ext cx="461196" cy="389071"/>
              </a:xfrm>
              <a:prstGeom prst="rightArrow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s-E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946002" y="1844824"/>
              <a:ext cx="7740797" cy="1152128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19" name="QuadreDeText 1"/>
          <p:cNvSpPr txBox="1">
            <a:spLocks noChangeArrowheads="1"/>
          </p:cNvSpPr>
          <p:nvPr/>
        </p:nvSpPr>
        <p:spPr bwMode="auto">
          <a:xfrm>
            <a:off x="1035278" y="240987"/>
            <a:ext cx="777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Política Activa 1: Formación y Ocupación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3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QuadreDeText 1"/>
          <p:cNvSpPr txBox="1">
            <a:spLocks noChangeArrowheads="1"/>
          </p:cNvSpPr>
          <p:nvPr/>
        </p:nvSpPr>
        <p:spPr bwMode="auto">
          <a:xfrm>
            <a:off x="1035278" y="240987"/>
            <a:ext cx="777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Política Activa 1: Formación y Ocupación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QuadreDeText 19"/>
          <p:cNvSpPr txBox="1"/>
          <p:nvPr/>
        </p:nvSpPr>
        <p:spPr>
          <a:xfrm>
            <a:off x="510988" y="914400"/>
            <a:ext cx="8175812" cy="5563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itchFamily="34" charset="0"/>
              <a:buChar char="•"/>
            </a:pPr>
            <a:r>
              <a:rPr lang="es-ES" sz="2400" u="sng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Acciones: </a:t>
            </a:r>
          </a:p>
          <a:p>
            <a:pPr marL="285750" indent="-285750" defTabSz="914400">
              <a:buFont typeface="Arial" pitchFamily="34" charset="0"/>
              <a:buChar char="•"/>
            </a:pPr>
            <a:endParaRPr lang="es-ES" sz="2400" b="1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630238" lvl="1" indent="-361950" defTabSz="914400">
              <a:spcAft>
                <a:spcPts val="900"/>
              </a:spcAft>
              <a:buFontTx/>
              <a:buAutoNum type="arabicParenR"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Curso de </a:t>
            </a:r>
            <a:r>
              <a:rPr lang="es-ES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formación de carácter </a:t>
            </a:r>
            <a:r>
              <a:rPr lang="es-ES" sz="2000" b="1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profesionalizador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marL="630238" lvl="1" indent="-361950" defTabSz="914400">
              <a:spcAft>
                <a:spcPts val="900"/>
              </a:spcAft>
              <a:buFontTx/>
              <a:buAutoNum type="arabicParenR"/>
            </a:pP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Contrato laboral (</a:t>
            </a:r>
            <a:r>
              <a:rPr lang="es-ES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plan de </a:t>
            </a: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ocupación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en proyectos ocupacionales de interés colectivo en los distritos del </a:t>
            </a:r>
            <a:r>
              <a:rPr lang="es-ES" sz="20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Eix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Besòs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desarrollados </a:t>
            </a:r>
            <a:r>
              <a:rPr lang="es-ES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en </a:t>
            </a:r>
            <a:r>
              <a:rPr lang="es-ES" sz="2000" b="1" dirty="0" err="1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co</a:t>
            </a:r>
            <a:r>
              <a:rPr lang="es-ES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-producción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con entidades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sociales.</a:t>
            </a:r>
          </a:p>
          <a:p>
            <a:pPr marL="630238" lvl="1" indent="-361950" defTabSz="914400">
              <a:spcAft>
                <a:spcPts val="900"/>
              </a:spcAft>
              <a:buFontTx/>
              <a:buAutoNum type="arabicParenR"/>
            </a:pPr>
            <a:endParaRPr lang="es-ES" sz="20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630238" lvl="1" indent="-361950" defTabSz="914400">
              <a:spcAft>
                <a:spcPts val="900"/>
              </a:spcAft>
              <a:buFontTx/>
              <a:buAutoNum type="arabicParenR"/>
            </a:pPr>
            <a:endParaRPr lang="es-ES" sz="20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630238" lvl="1" indent="-361950" defTabSz="914400">
              <a:spcAft>
                <a:spcPts val="900"/>
              </a:spcAft>
              <a:buFontTx/>
              <a:buAutoNum type="arabicParenR"/>
            </a:pPr>
            <a:endParaRPr lang="es-ES" sz="20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630238" lvl="1" indent="-361950" defTabSz="914400">
              <a:spcAft>
                <a:spcPts val="900"/>
              </a:spcAft>
              <a:buFontTx/>
              <a:buAutoNum type="arabicParenR"/>
            </a:pPr>
            <a:endParaRPr lang="es-ES" sz="20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630238" lvl="1" indent="-361950" defTabSz="914400">
              <a:spcAft>
                <a:spcPts val="900"/>
              </a:spcAft>
              <a:buFontTx/>
              <a:buAutoNum type="arabicParenR"/>
            </a:pPr>
            <a:endParaRPr lang="es-ES" sz="20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630238" lvl="1" indent="-361950" defTabSz="914400">
              <a:spcAft>
                <a:spcPts val="900"/>
              </a:spcAft>
              <a:buFontTx/>
              <a:buAutoNum type="arabicParenR"/>
            </a:pPr>
            <a:endParaRPr lang="es-ES" sz="20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630238" lvl="1" indent="-361950" defTabSz="914400">
              <a:spcAft>
                <a:spcPts val="900"/>
              </a:spcAft>
              <a:buFontTx/>
              <a:buAutoNum type="arabicParenR"/>
            </a:pPr>
            <a:endParaRPr lang="es-ES" sz="20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630238" lvl="1" indent="-361950" defTabSz="914400">
              <a:spcAft>
                <a:spcPts val="900"/>
              </a:spcAft>
              <a:buFontTx/>
              <a:buAutoNum type="arabicParenR"/>
            </a:pP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Formación/acompañamiento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en </a:t>
            </a:r>
            <a:r>
              <a:rPr lang="es-ES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orientación e inserción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laboral.</a:t>
            </a:r>
            <a:endParaRPr lang="es-ES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002" y="3203245"/>
            <a:ext cx="7651522" cy="271074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-188912" defTabSz="914400">
              <a:lnSpc>
                <a:spcPct val="114000"/>
              </a:lnSpc>
              <a:spcAft>
                <a:spcPts val="900"/>
              </a:spcAft>
            </a:pPr>
            <a:r>
              <a:rPr lang="es-ES" sz="16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Plan </a:t>
            </a:r>
            <a:r>
              <a:rPr lang="es-ES" sz="16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de </a:t>
            </a:r>
            <a:r>
              <a:rPr lang="es-ES" sz="16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Ocupación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es-ES" sz="1600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política 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activa de ocupación impulsada por </a:t>
            </a:r>
            <a:r>
              <a:rPr lang="es-ES" sz="16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Barcelona Activa 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(agencia municipal de promoción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económica), consistente 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en un acción de </a:t>
            </a:r>
            <a:r>
              <a:rPr lang="es-ES" sz="1600" b="1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experienciación</a:t>
            </a:r>
            <a:r>
              <a:rPr lang="es-ES" sz="1600" b="1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laboral 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(contracto de obra y servicio) para realizar intervenciones de interés colectivo identificadas por los Distritos o para dar apoyo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específico a 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la actividad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de 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operadores municipales (áreas municipales). </a:t>
            </a:r>
            <a:endParaRPr lang="es-ES" sz="1600" dirty="0" smtClean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-188912" defTabSz="914400">
              <a:lnSpc>
                <a:spcPct val="114000"/>
              </a:lnSpc>
              <a:spcAft>
                <a:spcPts val="900"/>
              </a:spcAft>
            </a:pP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La </a:t>
            </a:r>
            <a:r>
              <a:rPr lang="es-ES" sz="1600" b="1" u="sng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NOVEDAD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aquí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radica en 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que el diseño de la acción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de los Planes de Ocupación y 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su implementación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(acompañamiento y ejecución de tareas) no </a:t>
            </a:r>
            <a:r>
              <a:rPr lang="es-ES" sz="16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se realiza únicamente desde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el ámbito corporativo, sino conjuntamente con entidades del territorio.</a:t>
            </a:r>
            <a:endParaRPr lang="es-ES" sz="1600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3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QuadreDeText 1"/>
          <p:cNvSpPr txBox="1">
            <a:spLocks noChangeArrowheads="1"/>
          </p:cNvSpPr>
          <p:nvPr/>
        </p:nvSpPr>
        <p:spPr bwMode="auto">
          <a:xfrm>
            <a:off x="1035278" y="240987"/>
            <a:ext cx="777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Política Activa 1: Formación y Ocupación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10988" y="1041400"/>
            <a:ext cx="81758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itchFamily="34" charset="0"/>
              <a:buChar char="•"/>
            </a:pPr>
            <a:r>
              <a:rPr lang="es-ES" sz="2400" u="sng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Calendario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defTabSz="914400"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 marL="285750" indent="-285750" defTabSz="914400"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pPr defTabSz="914400"/>
            <a:endParaRPr lang="es-ES" sz="2200" u="sng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defTabSz="914400">
              <a:buFont typeface="Arial" pitchFamily="34" charset="0"/>
              <a:buChar char="•"/>
            </a:pPr>
            <a:endParaRPr lang="es-ES" sz="2400" u="sng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defTabSz="914400">
              <a:buFont typeface="Arial" pitchFamily="34" charset="0"/>
              <a:buChar char="•"/>
            </a:pPr>
            <a:endParaRPr lang="es-ES" sz="2400" u="sng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defTabSz="914400"/>
            <a:endParaRPr lang="es-ES" sz="2400" u="sng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defTabSz="914400">
              <a:buFont typeface="Arial" pitchFamily="34" charset="0"/>
              <a:buChar char="•"/>
            </a:pPr>
            <a:r>
              <a:rPr lang="es-ES" sz="2400" u="sng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Actores </a:t>
            </a:r>
            <a:r>
              <a:rPr lang="es-ES" sz="2400" u="sng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implicados</a:t>
            </a:r>
            <a:r>
              <a:rPr lang="es-ES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: </a:t>
            </a:r>
          </a:p>
          <a:p>
            <a:pPr defTabSz="914400"/>
            <a:endParaRPr lang="es-ES" sz="2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787400" lvl="1" indent="-342900" defTabSz="91440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Área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de Derechos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Sociales</a:t>
            </a:r>
          </a:p>
          <a:p>
            <a:pPr marL="787400" lvl="1" indent="-342900" defTabSz="91440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Barcelona Activa</a:t>
            </a:r>
          </a:p>
          <a:p>
            <a:pPr marL="787400" lvl="1" indent="-342900" defTabSz="91440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Consorcio de Educación</a:t>
            </a:r>
            <a:endParaRPr lang="es-ES" sz="20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787400" lvl="1" indent="-342900" defTabSz="91440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Distritos del </a:t>
            </a:r>
            <a:r>
              <a:rPr lang="es-ES" sz="20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Eix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2000" dirty="0" err="1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Besòs</a:t>
            </a:r>
            <a:endParaRPr lang="es-ES" sz="20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787400" lvl="1" indent="-342900" defTabSz="914400">
              <a:buFont typeface="Wingdings" pitchFamily="2" charset="2"/>
              <a:buChar char="ü"/>
            </a:pP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Entidades que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trabajan (desde el ámbito profesional) para la inclusión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social</a:t>
            </a:r>
            <a:r>
              <a:rPr lang="ca-E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20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7" name="Ta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689284"/>
              </p:ext>
            </p:extLst>
          </p:nvPr>
        </p:nvGraphicFramePr>
        <p:xfrm>
          <a:off x="707579" y="1789880"/>
          <a:ext cx="7782629" cy="1273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00"/>
                <a:gridCol w="349250"/>
                <a:gridCol w="298450"/>
                <a:gridCol w="298450"/>
                <a:gridCol w="342900"/>
                <a:gridCol w="317500"/>
                <a:gridCol w="309563"/>
                <a:gridCol w="280988"/>
                <a:gridCol w="319088"/>
                <a:gridCol w="314326"/>
                <a:gridCol w="295276"/>
                <a:gridCol w="309563"/>
                <a:gridCol w="257175"/>
                <a:gridCol w="228602"/>
                <a:gridCol w="290513"/>
                <a:gridCol w="300037"/>
                <a:gridCol w="285750"/>
                <a:gridCol w="284400"/>
                <a:gridCol w="360000"/>
                <a:gridCol w="363857"/>
                <a:gridCol w="384485"/>
                <a:gridCol w="401647"/>
                <a:gridCol w="433388"/>
                <a:gridCol w="397421"/>
              </a:tblGrid>
              <a:tr h="249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  <a:latin typeface="Arial Narrow" pitchFamily="34" charset="0"/>
                        </a:rPr>
                        <a:t>2017</a:t>
                      </a:r>
                      <a:endParaRPr lang="ca-ES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  <a:latin typeface="Arial Narrow" pitchFamily="34" charset="0"/>
                        </a:rPr>
                        <a:t>2018</a:t>
                      </a:r>
                      <a:endParaRPr lang="ca-ES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200" dirty="0">
                          <a:effectLst/>
                          <a:latin typeface="Arial Narrow" pitchFamily="34" charset="0"/>
                        </a:rPr>
                        <a:t>2019</a:t>
                      </a:r>
                      <a:endParaRPr lang="ca-ES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18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</a:t>
                      </a:r>
                      <a:endParaRPr lang="ca-ES" sz="10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G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F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M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A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Arial Narrow" pitchFamily="34" charset="0"/>
                        </a:rPr>
                        <a:t>M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J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J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A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S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O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N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D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G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F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M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A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M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kern="1200" dirty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 marL="5080" marR="5080" marT="508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J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A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Arial Narrow" pitchFamily="34" charset="0"/>
                        </a:rPr>
                        <a:t>S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Arial Narrow" pitchFamily="34" charset="0"/>
                        </a:rPr>
                        <a:t>O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Arial Narrow" pitchFamily="34" charset="0"/>
                        </a:rPr>
                        <a:t>N</a:t>
                      </a: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rgbClr val="FFC000"/>
                    </a:solidFill>
                  </a:tcPr>
                </a:tc>
              </a:tr>
              <a:tr h="8431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b="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</a:rPr>
                        <a:t>Sin</a:t>
                      </a:r>
                      <a:r>
                        <a:rPr lang="ca-ES" sz="10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</a:rPr>
                        <a:t> </a:t>
                      </a:r>
                      <a:r>
                        <a:rPr lang="ca-ES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</a:rPr>
                        <a:t>actividad</a:t>
                      </a:r>
                      <a:endParaRPr lang="ca-ES" sz="1000" b="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vert="vert270"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 smtClean="0">
                          <a:effectLst/>
                          <a:latin typeface="Arial Narrow" pitchFamily="34" charset="0"/>
                        </a:rPr>
                        <a:t>FORMACIÓN (340h)</a:t>
                      </a:r>
                    </a:p>
                  </a:txBody>
                  <a:tcPr marL="5080" marR="5080" marT="50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Sin</a:t>
                      </a:r>
                      <a:r>
                        <a:rPr kumimoji="0" lang="ca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a-ES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actividad</a:t>
                      </a:r>
                      <a:endParaRPr kumimoji="0" lang="ca-E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Calibri"/>
                        <a:cs typeface="+mn-cs"/>
                      </a:endParaRPr>
                    </a:p>
                  </a:txBody>
                  <a:tcPr marL="5080" marR="5080" marT="5080" marB="0" vert="vert270" anchor="ctr">
                    <a:solidFill>
                      <a:srgbClr val="FFC00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PLAN DE OCUPACIÓN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+ </a:t>
                      </a:r>
                      <a:r>
                        <a:rPr lang="ca-ES" sz="1600" dirty="0" err="1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formación</a:t>
                      </a:r>
                      <a:r>
                        <a:rPr lang="ca-ES" sz="1600" dirty="0" smtClean="0">
                          <a:solidFill>
                            <a:prstClr val="black"/>
                          </a:solidFill>
                          <a:latin typeface="Arial Narrow" pitchFamily="34" charset="0"/>
                        </a:rPr>
                        <a:t> complementaria (140h)</a:t>
                      </a:r>
                      <a:endParaRPr lang="ca-ES" sz="1600" dirty="0" smtClean="0">
                        <a:solidFill>
                          <a:prstClr val="black"/>
                        </a:solidFill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000" dirty="0" smtClean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err="1" smtClean="0">
                          <a:effectLst/>
                          <a:latin typeface="Arial Narrow" pitchFamily="34" charset="0"/>
                        </a:rPr>
                        <a:t>Formación</a:t>
                      </a:r>
                      <a:r>
                        <a:rPr lang="ca-ES" sz="1000" dirty="0" smtClean="0">
                          <a:effectLst/>
                          <a:latin typeface="Arial Narrow" pitchFamily="34" charset="0"/>
                        </a:rPr>
                        <a:t> (80h) </a:t>
                      </a:r>
                      <a:r>
                        <a:rPr lang="ca-ES" sz="1000" baseline="0" dirty="0" smtClean="0">
                          <a:effectLst/>
                          <a:latin typeface="Arial Narrow" pitchFamily="34" charset="0"/>
                        </a:rPr>
                        <a:t> + </a:t>
                      </a:r>
                      <a:r>
                        <a:rPr lang="ca-ES" sz="1000" baseline="0" dirty="0" err="1" smtClean="0">
                          <a:effectLst/>
                          <a:latin typeface="Arial Narrow" pitchFamily="34" charset="0"/>
                        </a:rPr>
                        <a:t>prestación</a:t>
                      </a:r>
                      <a:r>
                        <a:rPr lang="ca-ES" sz="1000" baseline="0" dirty="0" smtClean="0">
                          <a:effectLst/>
                          <a:latin typeface="Arial Narrow" pitchFamily="34" charset="0"/>
                        </a:rPr>
                        <a:t> paro</a:t>
                      </a:r>
                      <a:endParaRPr lang="ca-ES" sz="1000" dirty="0">
                        <a:effectLst/>
                        <a:latin typeface="Arial Narrow" pitchFamily="34" charset="0"/>
                      </a:endParaRPr>
                    </a:p>
                  </a:txBody>
                  <a:tcPr marL="5080" marR="5080" marT="5080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aseline="0" dirty="0" err="1" smtClean="0">
                          <a:effectLst/>
                          <a:latin typeface="Arial Narrow" pitchFamily="34" charset="0"/>
                        </a:rPr>
                        <a:t>Prestación</a:t>
                      </a:r>
                      <a:r>
                        <a:rPr lang="ca-ES" sz="1200" baseline="0" dirty="0" smtClean="0">
                          <a:effectLst/>
                          <a:latin typeface="Arial Narrow" pitchFamily="34" charset="0"/>
                        </a:rPr>
                        <a:t> paro</a:t>
                      </a:r>
                      <a:endParaRPr lang="ca-ES" sz="1200" dirty="0" smtClean="0">
                        <a:effectLst/>
                        <a:latin typeface="Arial Narrow" pitchFamily="34" charset="0"/>
                      </a:endParaRPr>
                    </a:p>
                    <a:p>
                      <a:pPr marL="71755" marR="7175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dirty="0" smtClean="0">
                          <a:effectLst/>
                          <a:latin typeface="Arial Narrow" pitchFamily="34" charset="0"/>
                        </a:rPr>
                        <a:t>(</a:t>
                      </a:r>
                      <a:r>
                        <a:rPr lang="ca-ES" sz="1200" b="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</a:rPr>
                        <a:t>Sin</a:t>
                      </a:r>
                      <a:r>
                        <a:rPr lang="ca-ES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</a:rPr>
                        <a:t> </a:t>
                      </a:r>
                      <a:r>
                        <a:rPr lang="ca-ES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</a:rPr>
                        <a:t>actividad</a:t>
                      </a:r>
                      <a:r>
                        <a:rPr lang="ca-ES" sz="1200" dirty="0" smtClean="0">
                          <a:effectLst/>
                          <a:latin typeface="Arial Narrow" pitchFamily="34" charset="0"/>
                        </a:rPr>
                        <a:t>)</a:t>
                      </a:r>
                      <a:endParaRPr lang="ca-ES" sz="12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5080" marR="5080" marT="508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200" b="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</a:rPr>
                        <a:t>Sin</a:t>
                      </a:r>
                      <a:r>
                        <a:rPr lang="ca-ES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</a:rPr>
                        <a:t> </a:t>
                      </a:r>
                      <a:r>
                        <a:rPr lang="ca-ES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</a:rPr>
                        <a:t>actividad</a:t>
                      </a:r>
                      <a:endParaRPr lang="ca-ES" sz="1200" b="0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Arial Narrow" pitchFamily="34" charset="0"/>
                        <a:ea typeface="Calibri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4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49CD-9692-4C24-BA90-BBA7E1AE662A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10" name="Imatge 9" descr="PPT BLANC inicial.jpg"/>
          <p:cNvPicPr>
            <a:picLocks noChangeAspect="1"/>
          </p:cNvPicPr>
          <p:nvPr/>
        </p:nvPicPr>
        <p:blipFill rotWithShape="1">
          <a:blip r:embed="rId3" cstate="print"/>
          <a:srcRect l="5949" t="2778" r="87825" b="89259"/>
          <a:stretch/>
        </p:blipFill>
        <p:spPr>
          <a:xfrm>
            <a:off x="520699" y="266700"/>
            <a:ext cx="425303" cy="406400"/>
          </a:xfrm>
          <a:prstGeom prst="rect">
            <a:avLst/>
          </a:prstGeom>
        </p:spPr>
      </p:pic>
      <p:cxnSp>
        <p:nvCxnSpPr>
          <p:cNvPr id="11" name="Connector recte 10"/>
          <p:cNvCxnSpPr/>
          <p:nvPr/>
        </p:nvCxnSpPr>
        <p:spPr>
          <a:xfrm>
            <a:off x="510988" y="810035"/>
            <a:ext cx="8175812" cy="0"/>
          </a:xfrm>
          <a:prstGeom prst="line">
            <a:avLst/>
          </a:prstGeom>
          <a:ln w="28575">
            <a:solidFill>
              <a:srgbClr val="EA163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QuadreDeText 1"/>
          <p:cNvSpPr txBox="1">
            <a:spLocks noChangeArrowheads="1"/>
          </p:cNvSpPr>
          <p:nvPr/>
        </p:nvSpPr>
        <p:spPr bwMode="auto">
          <a:xfrm>
            <a:off x="946378" y="240987"/>
            <a:ext cx="8413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Proceso con lógica de </a:t>
            </a:r>
            <a:r>
              <a:rPr lang="es-ES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-diseño y coproducción</a:t>
            </a:r>
            <a:endParaRPr lang="es-E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10988" y="1041400"/>
            <a:ext cx="8175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1. Abril </a:t>
            </a:r>
            <a:r>
              <a:rPr lang="es-ES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2017.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Sesión informativa abierta a entidades sociales del Eje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Besós. Presentación planteamiento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general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y voluntad de hacer, de inicio, un proceso simultaneo </a:t>
            </a:r>
            <a:r>
              <a:rPr lang="es-ES" sz="2000" i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“</a:t>
            </a:r>
            <a:r>
              <a:rPr lang="es-ES" sz="2000" u="sng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de arriba abajo” y “de abajo arriba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”.</a:t>
            </a:r>
            <a:endParaRPr lang="es-ES" sz="24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729655"/>
              </p:ext>
            </p:extLst>
          </p:nvPr>
        </p:nvGraphicFramePr>
        <p:xfrm>
          <a:off x="644753" y="2196568"/>
          <a:ext cx="8166100" cy="1241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661"/>
                <a:gridCol w="6949439"/>
              </a:tblGrid>
              <a:tr h="64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Objetivo 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informar e identificar potenciales ideas estratégicas sobre las cuales poder orientar los proyectes ocupacionales.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33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Resultado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 ideas </a:t>
                      </a:r>
                      <a:r>
                        <a:rPr lang="es-ES" sz="1800" b="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(con un grado desigual de elaboración o concreción).</a:t>
                      </a:r>
                      <a:endParaRPr lang="ca-ES" sz="1800" b="0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u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865883"/>
              </p:ext>
            </p:extLst>
          </p:nvPr>
        </p:nvGraphicFramePr>
        <p:xfrm>
          <a:off x="520700" y="4724400"/>
          <a:ext cx="8166100" cy="169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180"/>
                <a:gridCol w="6979920"/>
              </a:tblGrid>
              <a:tr h="684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Objetivo 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contrastar necesidades de intervención en el territorio y discutir la idoneidad de ésas ideas lanzadas previamente.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Resultado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ejes temáticos de intervención, ámbitos de trabajo y distrito (o distritos) dónde va a tener lugar la intervención, nº de proyectos (22) y personas para cada uno (entre 5 y 14).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0988" y="3865156"/>
            <a:ext cx="8175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20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2. Mayo-Junio </a:t>
            </a:r>
            <a:r>
              <a:rPr lang="es-ES" sz="20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2017.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ES" sz="20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Reuniones entre Derechos Sociales, Barcelona Activa, Consorcio de Educación y personal de </a:t>
            </a:r>
            <a:r>
              <a:rPr lang="es-ES" sz="2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Distritos. </a:t>
            </a:r>
            <a:endParaRPr lang="es-ES" sz="2000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6593</TotalTime>
  <Words>1897</Words>
  <Application>Microsoft Office PowerPoint</Application>
  <PresentationFormat>Presentació en pantalla (4:3)</PresentationFormat>
  <Paragraphs>249</Paragraphs>
  <Slides>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14</vt:i4>
      </vt:variant>
    </vt:vector>
  </HeadingPairs>
  <TitlesOfParts>
    <vt:vector size="16" baseType="lpstr">
      <vt:lpstr>Tema de Office</vt:lpstr>
      <vt:lpstr>1_Tema de l'Office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Lluís Torrens Mélich</dc:creator>
  <cp:lastModifiedBy>Ajuntament de Barcelona</cp:lastModifiedBy>
  <cp:revision>393</cp:revision>
  <cp:lastPrinted>2018-01-08T10:35:46Z</cp:lastPrinted>
  <dcterms:created xsi:type="dcterms:W3CDTF">2017-07-06T21:09:11Z</dcterms:created>
  <dcterms:modified xsi:type="dcterms:W3CDTF">2018-05-07T18:40:53Z</dcterms:modified>
</cp:coreProperties>
</file>