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4" r:id="rId2"/>
    <p:sldId id="256" r:id="rId3"/>
    <p:sldId id="280" r:id="rId4"/>
    <p:sldId id="281" r:id="rId5"/>
    <p:sldId id="257" r:id="rId6"/>
    <p:sldId id="260" r:id="rId7"/>
    <p:sldId id="261" r:id="rId8"/>
    <p:sldId id="265" r:id="rId9"/>
    <p:sldId id="290" r:id="rId10"/>
    <p:sldId id="292" r:id="rId11"/>
    <p:sldId id="293" r:id="rId12"/>
    <p:sldId id="274" r:id="rId13"/>
    <p:sldId id="268" r:id="rId14"/>
    <p:sldId id="270" r:id="rId15"/>
    <p:sldId id="273" r:id="rId16"/>
    <p:sldId id="295" r:id="rId17"/>
    <p:sldId id="271" r:id="rId18"/>
    <p:sldId id="291" r:id="rId19"/>
    <p:sldId id="267" r:id="rId20"/>
    <p:sldId id="272" r:id="rId21"/>
    <p:sldId id="275" r:id="rId22"/>
    <p:sldId id="287" r:id="rId23"/>
    <p:sldId id="277" r:id="rId24"/>
    <p:sldId id="279" r:id="rId25"/>
    <p:sldId id="282" r:id="rId26"/>
    <p:sldId id="283" r:id="rId27"/>
    <p:sldId id="284" r:id="rId28"/>
    <p:sldId id="285" r:id="rId29"/>
    <p:sldId id="286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4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41562-9DFF-4456-B832-3D00494A73B0}" type="doc">
      <dgm:prSet loTypeId="urn:microsoft.com/office/officeart/2005/8/layout/vList5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E4384DF-7A36-447A-AF3F-18C23838B965}">
      <dgm:prSet/>
      <dgm:spPr/>
      <dgm:t>
        <a:bodyPr/>
        <a:lstStyle/>
        <a:p>
          <a:r>
            <a:rPr lang="en-US" i="1" dirty="0"/>
            <a:t>Garret Hardin’s Tragedy of the Commons</a:t>
          </a:r>
          <a:r>
            <a:rPr lang="en-US" dirty="0"/>
            <a:t>:  </a:t>
          </a:r>
        </a:p>
      </dgm:t>
    </dgm:pt>
    <dgm:pt modelId="{D68689DD-E460-4954-A8B3-1DFBCCA11B5D}" type="parTrans" cxnId="{782E1476-B235-4027-BA22-9891287E657C}">
      <dgm:prSet/>
      <dgm:spPr/>
      <dgm:t>
        <a:bodyPr/>
        <a:lstStyle/>
        <a:p>
          <a:endParaRPr lang="en-US"/>
        </a:p>
      </dgm:t>
    </dgm:pt>
    <dgm:pt modelId="{67EBAEEE-69A8-4734-8438-9AF10DAFED8F}" type="sibTrans" cxnId="{782E1476-B235-4027-BA22-9891287E657C}">
      <dgm:prSet/>
      <dgm:spPr/>
      <dgm:t>
        <a:bodyPr/>
        <a:lstStyle/>
        <a:p>
          <a:endParaRPr lang="en-US"/>
        </a:p>
      </dgm:t>
    </dgm:pt>
    <dgm:pt modelId="{48EF7EFC-73CE-4759-BDF7-7232F8C40415}">
      <dgm:prSet/>
      <dgm:spPr/>
      <dgm:t>
        <a:bodyPr/>
        <a:lstStyle/>
        <a:p>
          <a:r>
            <a:rPr lang="en-US" b="1" i="1" dirty="0"/>
            <a:t>Open access</a:t>
          </a:r>
          <a:r>
            <a:rPr lang="en-US" dirty="0"/>
            <a:t>, </a:t>
          </a:r>
          <a:r>
            <a:rPr lang="en-US" b="1" i="1" dirty="0"/>
            <a:t>unregulated resources result in overconsumption </a:t>
          </a:r>
          <a:endParaRPr lang="en-US" dirty="0"/>
        </a:p>
      </dgm:t>
    </dgm:pt>
    <dgm:pt modelId="{2FA2E493-991F-42AB-AE9B-835670CCA196}" type="parTrans" cxnId="{16954CFD-9265-4957-AD0F-049D72D9C702}">
      <dgm:prSet/>
      <dgm:spPr/>
      <dgm:t>
        <a:bodyPr/>
        <a:lstStyle/>
        <a:p>
          <a:endParaRPr lang="en-US"/>
        </a:p>
      </dgm:t>
    </dgm:pt>
    <dgm:pt modelId="{1C129A35-A2C6-464F-8289-5F592137CE4D}" type="sibTrans" cxnId="{16954CFD-9265-4957-AD0F-049D72D9C702}">
      <dgm:prSet/>
      <dgm:spPr/>
      <dgm:t>
        <a:bodyPr/>
        <a:lstStyle/>
        <a:p>
          <a:endParaRPr lang="en-US"/>
        </a:p>
      </dgm:t>
    </dgm:pt>
    <dgm:pt modelId="{2AE53CC7-CF2F-48A7-8AF9-F9B869C081D0}">
      <dgm:prSet/>
      <dgm:spPr/>
      <dgm:t>
        <a:bodyPr/>
        <a:lstStyle/>
        <a:p>
          <a:r>
            <a:rPr lang="en-US" dirty="0"/>
            <a:t>Users are self-interested, rational actors who will not cooperate</a:t>
          </a:r>
        </a:p>
      </dgm:t>
    </dgm:pt>
    <dgm:pt modelId="{213BBD56-A2AF-4204-846E-9F186E790F6E}" type="parTrans" cxnId="{9FBC96DB-416D-47CD-A7FB-5308081B3FD6}">
      <dgm:prSet/>
      <dgm:spPr/>
      <dgm:t>
        <a:bodyPr/>
        <a:lstStyle/>
        <a:p>
          <a:endParaRPr lang="en-US"/>
        </a:p>
      </dgm:t>
    </dgm:pt>
    <dgm:pt modelId="{0637400D-A765-4CAF-8731-1E0B85C5B0EB}" type="sibTrans" cxnId="{9FBC96DB-416D-47CD-A7FB-5308081B3FD6}">
      <dgm:prSet/>
      <dgm:spPr/>
      <dgm:t>
        <a:bodyPr/>
        <a:lstStyle/>
        <a:p>
          <a:endParaRPr lang="en-US"/>
        </a:p>
      </dgm:t>
    </dgm:pt>
    <dgm:pt modelId="{FDC1A897-2A51-442F-BC36-7BCDDA80DF86}">
      <dgm:prSet/>
      <dgm:spPr/>
      <dgm:t>
        <a:bodyPr/>
        <a:lstStyle/>
        <a:p>
          <a:r>
            <a:rPr lang="en-US" i="1"/>
            <a:t>Carol Rose’s Comedy of the Commons</a:t>
          </a:r>
          <a:r>
            <a:rPr lang="en-US"/>
            <a:t>:</a:t>
          </a:r>
        </a:p>
      </dgm:t>
    </dgm:pt>
    <dgm:pt modelId="{83435816-FF4B-427E-8159-7EC3672E6933}" type="parTrans" cxnId="{39B9F641-0A0E-4CA7-8EA7-F5C65A9AB5DF}">
      <dgm:prSet/>
      <dgm:spPr/>
      <dgm:t>
        <a:bodyPr/>
        <a:lstStyle/>
        <a:p>
          <a:endParaRPr lang="en-US"/>
        </a:p>
      </dgm:t>
    </dgm:pt>
    <dgm:pt modelId="{D2DB885C-B462-4056-A13D-2186D0047335}" type="sibTrans" cxnId="{39B9F641-0A0E-4CA7-8EA7-F5C65A9AB5DF}">
      <dgm:prSet/>
      <dgm:spPr/>
      <dgm:t>
        <a:bodyPr/>
        <a:lstStyle/>
        <a:p>
          <a:endParaRPr lang="en-US"/>
        </a:p>
      </dgm:t>
    </dgm:pt>
    <dgm:pt modelId="{AE769786-0F6C-41E9-945C-9E31BE42C098}">
      <dgm:prSet/>
      <dgm:spPr/>
      <dgm:t>
        <a:bodyPr/>
        <a:lstStyle/>
        <a:p>
          <a:r>
            <a:rPr lang="en-US" b="1" i="1"/>
            <a:t>Open resources can result in solidarity, not tragedy— “the more the merrier” </a:t>
          </a:r>
          <a:endParaRPr lang="en-US"/>
        </a:p>
      </dgm:t>
    </dgm:pt>
    <dgm:pt modelId="{FC57F3D5-E25F-4B6F-AA16-F8A008BF991D}" type="parTrans" cxnId="{B0DE5E67-FD3F-4D95-BFA7-A6364D7DE558}">
      <dgm:prSet/>
      <dgm:spPr/>
      <dgm:t>
        <a:bodyPr/>
        <a:lstStyle/>
        <a:p>
          <a:endParaRPr lang="en-US"/>
        </a:p>
      </dgm:t>
    </dgm:pt>
    <dgm:pt modelId="{CC3C10CD-FC9B-462B-9E94-1B4B33BD7D84}" type="sibTrans" cxnId="{B0DE5E67-FD3F-4D95-BFA7-A6364D7DE558}">
      <dgm:prSet/>
      <dgm:spPr/>
      <dgm:t>
        <a:bodyPr/>
        <a:lstStyle/>
        <a:p>
          <a:endParaRPr lang="en-US"/>
        </a:p>
      </dgm:t>
    </dgm:pt>
    <dgm:pt modelId="{B2A31B0F-C08B-4914-ABB6-28CF7F01F041}">
      <dgm:prSet/>
      <dgm:spPr/>
      <dgm:t>
        <a:bodyPr/>
        <a:lstStyle/>
        <a:p>
          <a:r>
            <a:rPr lang="en-US" dirty="0"/>
            <a:t>Courts and laws protect open access, even if it is privately owned resource</a:t>
          </a:r>
        </a:p>
      </dgm:t>
    </dgm:pt>
    <dgm:pt modelId="{0E2B7A87-7F3A-4FA9-AE3D-302D4C9D1AAA}" type="parTrans" cxnId="{9FEBACCE-4FED-4143-A485-C8D39112DCD1}">
      <dgm:prSet/>
      <dgm:spPr/>
      <dgm:t>
        <a:bodyPr/>
        <a:lstStyle/>
        <a:p>
          <a:endParaRPr lang="en-US"/>
        </a:p>
      </dgm:t>
    </dgm:pt>
    <dgm:pt modelId="{3E1BC228-C048-4D12-A1C7-AB2A649B6014}" type="sibTrans" cxnId="{9FEBACCE-4FED-4143-A485-C8D39112DCD1}">
      <dgm:prSet/>
      <dgm:spPr/>
      <dgm:t>
        <a:bodyPr/>
        <a:lstStyle/>
        <a:p>
          <a:endParaRPr lang="en-US"/>
        </a:p>
      </dgm:t>
    </dgm:pt>
    <dgm:pt modelId="{91BAA86E-0A03-4446-B583-58D0F5285AC4}">
      <dgm:prSet/>
      <dgm:spPr/>
      <dgm:t>
        <a:bodyPr/>
        <a:lstStyle/>
        <a:p>
          <a:r>
            <a:rPr lang="en-US" i="1"/>
            <a:t>Elinor Ostrom’s Collectively Governed Resources</a:t>
          </a:r>
          <a:r>
            <a:rPr lang="en-US"/>
            <a:t>:</a:t>
          </a:r>
        </a:p>
      </dgm:t>
    </dgm:pt>
    <dgm:pt modelId="{129D63FE-0898-48B8-A783-74C936784416}" type="parTrans" cxnId="{3C37804E-3936-4531-A0BE-59BC2F83A8B7}">
      <dgm:prSet/>
      <dgm:spPr/>
      <dgm:t>
        <a:bodyPr/>
        <a:lstStyle/>
        <a:p>
          <a:endParaRPr lang="en-US"/>
        </a:p>
      </dgm:t>
    </dgm:pt>
    <dgm:pt modelId="{16665CAC-05C8-4A8F-8ECE-0CC5D726933A}" type="sibTrans" cxnId="{3C37804E-3936-4531-A0BE-59BC2F83A8B7}">
      <dgm:prSet/>
      <dgm:spPr/>
      <dgm:t>
        <a:bodyPr/>
        <a:lstStyle/>
        <a:p>
          <a:endParaRPr lang="en-US"/>
        </a:p>
      </dgm:t>
    </dgm:pt>
    <dgm:pt modelId="{0B73DAFC-DE5E-47FC-BA5D-461FD39B961A}">
      <dgm:prSet/>
      <dgm:spPr/>
      <dgm:t>
        <a:bodyPr/>
        <a:lstStyle/>
        <a:p>
          <a:r>
            <a:rPr lang="en-US" b="1" i="1"/>
            <a:t>Users can cooperatively manage common pool resources </a:t>
          </a:r>
          <a:endParaRPr lang="en-US"/>
        </a:p>
      </dgm:t>
    </dgm:pt>
    <dgm:pt modelId="{13F4CB33-9A9C-4226-94C4-266A805AC11D}" type="parTrans" cxnId="{6017CDCF-51E2-491A-B044-DBC70020F94C}">
      <dgm:prSet/>
      <dgm:spPr/>
      <dgm:t>
        <a:bodyPr/>
        <a:lstStyle/>
        <a:p>
          <a:endParaRPr lang="en-US"/>
        </a:p>
      </dgm:t>
    </dgm:pt>
    <dgm:pt modelId="{83D7ECF9-2715-4DBD-8503-030CFE6B2F9D}" type="sibTrans" cxnId="{6017CDCF-51E2-491A-B044-DBC70020F94C}">
      <dgm:prSet/>
      <dgm:spPr/>
      <dgm:t>
        <a:bodyPr/>
        <a:lstStyle/>
        <a:p>
          <a:endParaRPr lang="en-US"/>
        </a:p>
      </dgm:t>
    </dgm:pt>
    <dgm:pt modelId="{3A9A59FE-7316-4B52-AF7B-CCC181579FEC}">
      <dgm:prSet/>
      <dgm:spPr/>
      <dgm:t>
        <a:bodyPr/>
        <a:lstStyle/>
        <a:p>
          <a:r>
            <a:rPr lang="en-US"/>
            <a:t>Under certain circumstances, users are able to design, enforce and monitor the rules for the resource (often by working with government agencies/public officials)</a:t>
          </a:r>
        </a:p>
      </dgm:t>
    </dgm:pt>
    <dgm:pt modelId="{7C13A21A-3ED6-40DB-8DD5-2FC8483CD5FA}" type="parTrans" cxnId="{91EF6E3C-4A38-49E6-B21C-CD30115838E5}">
      <dgm:prSet/>
      <dgm:spPr/>
      <dgm:t>
        <a:bodyPr/>
        <a:lstStyle/>
        <a:p>
          <a:endParaRPr lang="en-US"/>
        </a:p>
      </dgm:t>
    </dgm:pt>
    <dgm:pt modelId="{284D7AF3-968D-4871-8A3B-176C3201E798}" type="sibTrans" cxnId="{91EF6E3C-4A38-49E6-B21C-CD30115838E5}">
      <dgm:prSet/>
      <dgm:spPr/>
      <dgm:t>
        <a:bodyPr/>
        <a:lstStyle/>
        <a:p>
          <a:endParaRPr lang="en-US"/>
        </a:p>
      </dgm:t>
    </dgm:pt>
    <dgm:pt modelId="{FB27C47D-FB05-459C-AE14-C5B0A8A4EA5E}">
      <dgm:prSet/>
      <dgm:spPr/>
      <dgm:t>
        <a:bodyPr/>
        <a:lstStyle/>
        <a:p>
          <a:r>
            <a:rPr lang="en-US" i="1" dirty="0"/>
            <a:t>Constructed Commons:</a:t>
          </a:r>
          <a:endParaRPr lang="en-US" dirty="0"/>
        </a:p>
      </dgm:t>
    </dgm:pt>
    <dgm:pt modelId="{1BD17852-8554-4205-8764-6774A98B6CDB}" type="parTrans" cxnId="{7BBE7E0F-7CE3-4A35-B45E-EC0D6905935B}">
      <dgm:prSet/>
      <dgm:spPr/>
      <dgm:t>
        <a:bodyPr/>
        <a:lstStyle/>
        <a:p>
          <a:endParaRPr lang="en-US"/>
        </a:p>
      </dgm:t>
    </dgm:pt>
    <dgm:pt modelId="{61CD5A1C-2C31-49BD-9F03-60EDDA5D48AD}" type="sibTrans" cxnId="{7BBE7E0F-7CE3-4A35-B45E-EC0D6905935B}">
      <dgm:prSet/>
      <dgm:spPr/>
      <dgm:t>
        <a:bodyPr/>
        <a:lstStyle/>
        <a:p>
          <a:endParaRPr lang="en-US"/>
        </a:p>
      </dgm:t>
    </dgm:pt>
    <dgm:pt modelId="{49AC0DE1-2654-452F-BF92-F6C5E4BF0EB1}">
      <dgm:prSet/>
      <dgm:spPr/>
      <dgm:t>
        <a:bodyPr/>
        <a:lstStyle/>
        <a:p>
          <a:r>
            <a:rPr lang="en-US" b="1" i="1" dirty="0"/>
            <a:t>Institutions designed for developing and sharing resources</a:t>
          </a:r>
          <a:endParaRPr lang="en-US" dirty="0"/>
        </a:p>
      </dgm:t>
    </dgm:pt>
    <dgm:pt modelId="{A1365DE1-13AA-44C5-BD5B-90FC27ED75A5}" type="parTrans" cxnId="{A7187DA0-5C2E-45D6-BADF-CF7824F730B7}">
      <dgm:prSet/>
      <dgm:spPr/>
      <dgm:t>
        <a:bodyPr/>
        <a:lstStyle/>
        <a:p>
          <a:endParaRPr lang="en-US"/>
        </a:p>
      </dgm:t>
    </dgm:pt>
    <dgm:pt modelId="{26E300F4-0CEB-4828-ACBB-B8248D56D8E5}" type="sibTrans" cxnId="{A7187DA0-5C2E-45D6-BADF-CF7824F730B7}">
      <dgm:prSet/>
      <dgm:spPr/>
      <dgm:t>
        <a:bodyPr/>
        <a:lstStyle/>
        <a:p>
          <a:endParaRPr lang="en-US"/>
        </a:p>
      </dgm:t>
    </dgm:pt>
    <dgm:pt modelId="{AE0E9342-C274-4758-9C54-98681F4FE705}">
      <dgm:prSet/>
      <dgm:spPr/>
      <dgm:t>
        <a:bodyPr/>
        <a:lstStyle/>
        <a:p>
          <a:r>
            <a:rPr lang="en-US" dirty="0"/>
            <a:t>Particularly for intangible resources such as knowledge, information, and culture</a:t>
          </a:r>
        </a:p>
      </dgm:t>
    </dgm:pt>
    <dgm:pt modelId="{B9A046AD-37BD-4975-9917-0237C095FA89}" type="parTrans" cxnId="{FA0880F7-4661-410A-9551-A3DB1888BE95}">
      <dgm:prSet/>
      <dgm:spPr/>
      <dgm:t>
        <a:bodyPr/>
        <a:lstStyle/>
        <a:p>
          <a:endParaRPr lang="en-US"/>
        </a:p>
      </dgm:t>
    </dgm:pt>
    <dgm:pt modelId="{11E87BEB-85B0-414E-8DBD-B833C843A210}" type="sibTrans" cxnId="{FA0880F7-4661-410A-9551-A3DB1888BE95}">
      <dgm:prSet/>
      <dgm:spPr/>
      <dgm:t>
        <a:bodyPr/>
        <a:lstStyle/>
        <a:p>
          <a:endParaRPr lang="en-US"/>
        </a:p>
      </dgm:t>
    </dgm:pt>
    <dgm:pt modelId="{2B69B375-8B28-0F43-8B01-C371323EDCE8}">
      <dgm:prSet/>
      <dgm:spPr/>
      <dgm:t>
        <a:bodyPr/>
        <a:lstStyle/>
        <a:p>
          <a:r>
            <a:rPr lang="en-US" i="1" dirty="0" smtClean="0"/>
            <a:t>Infrastructure </a:t>
          </a:r>
          <a:r>
            <a:rPr lang="en-US" i="1" dirty="0"/>
            <a:t>Commons:</a:t>
          </a:r>
          <a:endParaRPr lang="en-US" dirty="0"/>
        </a:p>
      </dgm:t>
    </dgm:pt>
    <dgm:pt modelId="{321BC605-7990-DE45-B68D-700C4391358C}" type="parTrans" cxnId="{25941097-B516-8143-B171-DD0010F0925E}">
      <dgm:prSet/>
      <dgm:spPr/>
      <dgm:t>
        <a:bodyPr/>
        <a:lstStyle/>
        <a:p>
          <a:endParaRPr lang="it-IT"/>
        </a:p>
      </dgm:t>
    </dgm:pt>
    <dgm:pt modelId="{15FFB673-66C0-F942-A3FB-76C58DF8736D}" type="sibTrans" cxnId="{25941097-B516-8143-B171-DD0010F0925E}">
      <dgm:prSet/>
      <dgm:spPr/>
      <dgm:t>
        <a:bodyPr/>
        <a:lstStyle/>
        <a:p>
          <a:endParaRPr lang="it-IT"/>
        </a:p>
      </dgm:t>
    </dgm:pt>
    <dgm:pt modelId="{996AE216-BADD-AD46-9479-9FAA2699E611}">
      <dgm:prSet/>
      <dgm:spPr/>
      <dgm:t>
        <a:bodyPr/>
        <a:lstStyle/>
        <a:p>
          <a:r>
            <a:rPr lang="en-US" b="1" dirty="0" smtClean="0"/>
            <a:t>Technological networks </a:t>
          </a:r>
          <a:r>
            <a:rPr lang="en-US" dirty="0" smtClean="0"/>
            <a:t>(e.g. micro grids, wireless broadband, collaborative transportation systems) and </a:t>
          </a:r>
          <a:r>
            <a:rPr lang="en-US" b="1" dirty="0" smtClean="0"/>
            <a:t>social infrastructure</a:t>
          </a:r>
          <a:r>
            <a:rPr lang="en-US" dirty="0" smtClean="0"/>
            <a:t> (e.g. schools, public housing, hospitals) </a:t>
          </a:r>
          <a:endParaRPr lang="en-US" dirty="0"/>
        </a:p>
      </dgm:t>
    </dgm:pt>
    <dgm:pt modelId="{A47D4C92-58E6-3F43-AC6D-A36058CF86DB}" type="parTrans" cxnId="{EC18B966-1450-7248-9A0B-93BA1D24B0CC}">
      <dgm:prSet/>
      <dgm:spPr/>
      <dgm:t>
        <a:bodyPr/>
        <a:lstStyle/>
        <a:p>
          <a:endParaRPr lang="it-IT"/>
        </a:p>
      </dgm:t>
    </dgm:pt>
    <dgm:pt modelId="{F01AF298-AB02-B041-897D-9BB82841ACE0}" type="sibTrans" cxnId="{EC18B966-1450-7248-9A0B-93BA1D24B0CC}">
      <dgm:prSet/>
      <dgm:spPr/>
      <dgm:t>
        <a:bodyPr/>
        <a:lstStyle/>
        <a:p>
          <a:endParaRPr lang="it-IT"/>
        </a:p>
      </dgm:t>
    </dgm:pt>
    <dgm:pt modelId="{87C48CE3-95D9-7C40-9D3F-D204AE50BF99}">
      <dgm:prSet/>
      <dgm:spPr/>
      <dgm:t>
        <a:bodyPr/>
        <a:lstStyle/>
        <a:p>
          <a:r>
            <a:rPr lang="en-US" dirty="0" smtClean="0"/>
            <a:t>Public and Community-based actors pool their resources to deliver public services and essential facilities</a:t>
          </a:r>
          <a:endParaRPr lang="en-US" dirty="0"/>
        </a:p>
      </dgm:t>
    </dgm:pt>
    <dgm:pt modelId="{66B64597-8803-4340-909E-A5DFF0275292}" type="parTrans" cxnId="{9089155E-CB3B-6F4E-B59E-F53EBF93A44D}">
      <dgm:prSet/>
      <dgm:spPr/>
      <dgm:t>
        <a:bodyPr/>
        <a:lstStyle/>
        <a:p>
          <a:endParaRPr lang="it-IT"/>
        </a:p>
      </dgm:t>
    </dgm:pt>
    <dgm:pt modelId="{FD2AB91D-BC36-A64C-8480-C46CE4FB7B94}" type="sibTrans" cxnId="{9089155E-CB3B-6F4E-B59E-F53EBF93A44D}">
      <dgm:prSet/>
      <dgm:spPr/>
      <dgm:t>
        <a:bodyPr/>
        <a:lstStyle/>
        <a:p>
          <a:endParaRPr lang="it-IT"/>
        </a:p>
      </dgm:t>
    </dgm:pt>
    <dgm:pt modelId="{9B9EDC35-E16A-4792-B1B5-063C85344D51}" type="pres">
      <dgm:prSet presAssocID="{EAE41562-9DFF-4456-B832-3D00494A73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6FC46-4DE7-44D1-9223-5492319360E3}" type="pres">
      <dgm:prSet presAssocID="{4E4384DF-7A36-447A-AF3F-18C23838B965}" presName="linNode" presStyleCnt="0"/>
      <dgm:spPr/>
    </dgm:pt>
    <dgm:pt modelId="{9ABE37CE-3F43-4177-AF93-A1CEA8B4D762}" type="pres">
      <dgm:prSet presAssocID="{4E4384DF-7A36-447A-AF3F-18C23838B96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F1AB2-65AA-40F5-B758-6A7517E7385D}" type="pres">
      <dgm:prSet presAssocID="{4E4384DF-7A36-447A-AF3F-18C23838B96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034C-8DB0-4AD7-8211-C63802324261}" type="pres">
      <dgm:prSet presAssocID="{67EBAEEE-69A8-4734-8438-9AF10DAFED8F}" presName="sp" presStyleCnt="0"/>
      <dgm:spPr/>
    </dgm:pt>
    <dgm:pt modelId="{67138A74-B15B-4312-ABDA-3F958D504294}" type="pres">
      <dgm:prSet presAssocID="{FDC1A897-2A51-442F-BC36-7BCDDA80DF86}" presName="linNode" presStyleCnt="0"/>
      <dgm:spPr/>
    </dgm:pt>
    <dgm:pt modelId="{4D4B7D68-B4A6-4021-93BA-BEE333443341}" type="pres">
      <dgm:prSet presAssocID="{FDC1A897-2A51-442F-BC36-7BCDDA80DF8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A6178-5041-4815-A2B7-FF59E4E58A27}" type="pres">
      <dgm:prSet presAssocID="{FDC1A897-2A51-442F-BC36-7BCDDA80DF8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9044A-EF27-4950-8420-13B08E801AD5}" type="pres">
      <dgm:prSet presAssocID="{D2DB885C-B462-4056-A13D-2186D0047335}" presName="sp" presStyleCnt="0"/>
      <dgm:spPr/>
    </dgm:pt>
    <dgm:pt modelId="{4D06C843-8FC0-4A6E-92B2-A5EF20409292}" type="pres">
      <dgm:prSet presAssocID="{91BAA86E-0A03-4446-B583-58D0F5285AC4}" presName="linNode" presStyleCnt="0"/>
      <dgm:spPr/>
    </dgm:pt>
    <dgm:pt modelId="{7DD4B0BB-8143-4DAB-A350-3081D58804F8}" type="pres">
      <dgm:prSet presAssocID="{91BAA86E-0A03-4446-B583-58D0F5285AC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622F0-D21C-4C4A-BEA2-09DD53B53CDA}" type="pres">
      <dgm:prSet presAssocID="{91BAA86E-0A03-4446-B583-58D0F5285AC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73253-8796-4A2C-8745-F6C1D86EF74C}" type="pres">
      <dgm:prSet presAssocID="{16665CAC-05C8-4A8F-8ECE-0CC5D726933A}" presName="sp" presStyleCnt="0"/>
      <dgm:spPr/>
    </dgm:pt>
    <dgm:pt modelId="{83888DDC-F182-40DD-B31A-8A96117CE0CC}" type="pres">
      <dgm:prSet presAssocID="{FB27C47D-FB05-459C-AE14-C5B0A8A4EA5E}" presName="linNode" presStyleCnt="0"/>
      <dgm:spPr/>
    </dgm:pt>
    <dgm:pt modelId="{8E46F996-1599-48F3-AC3D-FAF797E7952B}" type="pres">
      <dgm:prSet presAssocID="{FB27C47D-FB05-459C-AE14-C5B0A8A4EA5E}" presName="parentText" presStyleLbl="node1" presStyleIdx="3" presStyleCnt="5" custLinFactNeighborY="12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BF4C-DFA5-4A72-9F16-2ECC2F23E541}" type="pres">
      <dgm:prSet presAssocID="{FB27C47D-FB05-459C-AE14-C5B0A8A4EA5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5AFA3-5710-B54D-8DDB-BB1A63BFB6E9}" type="pres">
      <dgm:prSet presAssocID="{61CD5A1C-2C31-49BD-9F03-60EDDA5D48AD}" presName="sp" presStyleCnt="0"/>
      <dgm:spPr/>
    </dgm:pt>
    <dgm:pt modelId="{7AEC4765-846D-D54A-965F-7AFBAD7994A6}" type="pres">
      <dgm:prSet presAssocID="{2B69B375-8B28-0F43-8B01-C371323EDCE8}" presName="linNode" presStyleCnt="0"/>
      <dgm:spPr/>
    </dgm:pt>
    <dgm:pt modelId="{1D66C623-664C-B143-BB75-C6265C6BF49B}" type="pres">
      <dgm:prSet presAssocID="{2B69B375-8B28-0F43-8B01-C371323EDCE8}" presName="parentText" presStyleLbl="node1" presStyleIdx="4" presStyleCnt="5" custLinFactNeighborY="121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CE4B29-CFE1-384C-B697-71B20F3016B9}" type="pres">
      <dgm:prSet presAssocID="{2B69B375-8B28-0F43-8B01-C371323EDCE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17CDCF-51E2-491A-B044-DBC70020F94C}" srcId="{91BAA86E-0A03-4446-B583-58D0F5285AC4}" destId="{0B73DAFC-DE5E-47FC-BA5D-461FD39B961A}" srcOrd="0" destOrd="0" parTransId="{13F4CB33-9A9C-4226-94C4-266A805AC11D}" sibTransId="{83D7ECF9-2715-4DBD-8503-030CFE6B2F9D}"/>
    <dgm:cxn modelId="{5FBC3464-BF50-4758-8950-E4F982BC4324}" type="presOf" srcId="{49AC0DE1-2654-452F-BF92-F6C5E4BF0EB1}" destId="{FD04BF4C-DFA5-4A72-9F16-2ECC2F23E541}" srcOrd="0" destOrd="0" presId="urn:microsoft.com/office/officeart/2005/8/layout/vList5"/>
    <dgm:cxn modelId="{5E5DFB1F-DE9A-412B-A2EA-C92284F9149E}" type="presOf" srcId="{91BAA86E-0A03-4446-B583-58D0F5285AC4}" destId="{7DD4B0BB-8143-4DAB-A350-3081D58804F8}" srcOrd="0" destOrd="0" presId="urn:microsoft.com/office/officeart/2005/8/layout/vList5"/>
    <dgm:cxn modelId="{E873C568-E705-4F3E-AC1B-AF4D3D64F826}" type="presOf" srcId="{EAE41562-9DFF-4456-B832-3D00494A73B0}" destId="{9B9EDC35-E16A-4792-B1B5-063C85344D51}" srcOrd="0" destOrd="0" presId="urn:microsoft.com/office/officeart/2005/8/layout/vList5"/>
    <dgm:cxn modelId="{C2D1FB55-A3F0-46F0-990F-3AA77DC83567}" type="presOf" srcId="{FB27C47D-FB05-459C-AE14-C5B0A8A4EA5E}" destId="{8E46F996-1599-48F3-AC3D-FAF797E7952B}" srcOrd="0" destOrd="0" presId="urn:microsoft.com/office/officeart/2005/8/layout/vList5"/>
    <dgm:cxn modelId="{1D2DAFC9-D442-4484-B1E4-E738AF115E50}" type="presOf" srcId="{48EF7EFC-73CE-4759-BDF7-7232F8C40415}" destId="{73CF1AB2-65AA-40F5-B758-6A7517E7385D}" srcOrd="0" destOrd="0" presId="urn:microsoft.com/office/officeart/2005/8/layout/vList5"/>
    <dgm:cxn modelId="{48976E72-DC60-40ED-8C4E-D3AB4C79327D}" type="presOf" srcId="{0B73DAFC-DE5E-47FC-BA5D-461FD39B961A}" destId="{AE7622F0-D21C-4C4A-BEA2-09DD53B53CDA}" srcOrd="0" destOrd="0" presId="urn:microsoft.com/office/officeart/2005/8/layout/vList5"/>
    <dgm:cxn modelId="{A7187DA0-5C2E-45D6-BADF-CF7824F730B7}" srcId="{FB27C47D-FB05-459C-AE14-C5B0A8A4EA5E}" destId="{49AC0DE1-2654-452F-BF92-F6C5E4BF0EB1}" srcOrd="0" destOrd="0" parTransId="{A1365DE1-13AA-44C5-BD5B-90FC27ED75A5}" sibTransId="{26E300F4-0CEB-4828-ACBB-B8248D56D8E5}"/>
    <dgm:cxn modelId="{E82B6DCB-9E6E-4E99-87E5-9DA52D0A1AC7}" type="presOf" srcId="{3A9A59FE-7316-4B52-AF7B-CCC181579FEC}" destId="{AE7622F0-D21C-4C4A-BEA2-09DD53B53CDA}" srcOrd="0" destOrd="1" presId="urn:microsoft.com/office/officeart/2005/8/layout/vList5"/>
    <dgm:cxn modelId="{FA0880F7-4661-410A-9551-A3DB1888BE95}" srcId="{FB27C47D-FB05-459C-AE14-C5B0A8A4EA5E}" destId="{AE0E9342-C274-4758-9C54-98681F4FE705}" srcOrd="1" destOrd="0" parTransId="{B9A046AD-37BD-4975-9917-0237C095FA89}" sibTransId="{11E87BEB-85B0-414E-8DBD-B833C843A210}"/>
    <dgm:cxn modelId="{B0DE5E67-FD3F-4D95-BFA7-A6364D7DE558}" srcId="{FDC1A897-2A51-442F-BC36-7BCDDA80DF86}" destId="{AE769786-0F6C-41E9-945C-9E31BE42C098}" srcOrd="0" destOrd="0" parTransId="{FC57F3D5-E25F-4B6F-AA16-F8A008BF991D}" sibTransId="{CC3C10CD-FC9B-462B-9E94-1B4B33BD7D84}"/>
    <dgm:cxn modelId="{782E1476-B235-4027-BA22-9891287E657C}" srcId="{EAE41562-9DFF-4456-B832-3D00494A73B0}" destId="{4E4384DF-7A36-447A-AF3F-18C23838B965}" srcOrd="0" destOrd="0" parTransId="{D68689DD-E460-4954-A8B3-1DFBCCA11B5D}" sibTransId="{67EBAEEE-69A8-4734-8438-9AF10DAFED8F}"/>
    <dgm:cxn modelId="{39B9F641-0A0E-4CA7-8EA7-F5C65A9AB5DF}" srcId="{EAE41562-9DFF-4456-B832-3D00494A73B0}" destId="{FDC1A897-2A51-442F-BC36-7BCDDA80DF86}" srcOrd="1" destOrd="0" parTransId="{83435816-FF4B-427E-8159-7EC3672E6933}" sibTransId="{D2DB885C-B462-4056-A13D-2186D0047335}"/>
    <dgm:cxn modelId="{878A0B02-692B-4743-B0A7-C1581E7B3993}" type="presOf" srcId="{2AE53CC7-CF2F-48A7-8AF9-F9B869C081D0}" destId="{73CF1AB2-65AA-40F5-B758-6A7517E7385D}" srcOrd="0" destOrd="1" presId="urn:microsoft.com/office/officeart/2005/8/layout/vList5"/>
    <dgm:cxn modelId="{667CE099-1350-8044-88E6-2D5D958C610F}" type="presOf" srcId="{2B69B375-8B28-0F43-8B01-C371323EDCE8}" destId="{1D66C623-664C-B143-BB75-C6265C6BF49B}" srcOrd="0" destOrd="0" presId="urn:microsoft.com/office/officeart/2005/8/layout/vList5"/>
    <dgm:cxn modelId="{16954CFD-9265-4957-AD0F-049D72D9C702}" srcId="{4E4384DF-7A36-447A-AF3F-18C23838B965}" destId="{48EF7EFC-73CE-4759-BDF7-7232F8C40415}" srcOrd="0" destOrd="0" parTransId="{2FA2E493-991F-42AB-AE9B-835670CCA196}" sibTransId="{1C129A35-A2C6-464F-8289-5F592137CE4D}"/>
    <dgm:cxn modelId="{3C37804E-3936-4531-A0BE-59BC2F83A8B7}" srcId="{EAE41562-9DFF-4456-B832-3D00494A73B0}" destId="{91BAA86E-0A03-4446-B583-58D0F5285AC4}" srcOrd="2" destOrd="0" parTransId="{129D63FE-0898-48B8-A783-74C936784416}" sibTransId="{16665CAC-05C8-4A8F-8ECE-0CC5D726933A}"/>
    <dgm:cxn modelId="{25941097-B516-8143-B171-DD0010F0925E}" srcId="{EAE41562-9DFF-4456-B832-3D00494A73B0}" destId="{2B69B375-8B28-0F43-8B01-C371323EDCE8}" srcOrd="4" destOrd="0" parTransId="{321BC605-7990-DE45-B68D-700C4391358C}" sibTransId="{15FFB673-66C0-F942-A3FB-76C58DF8736D}"/>
    <dgm:cxn modelId="{53D896A7-9649-4614-9709-8618B285B3AD}" type="presOf" srcId="{B2A31B0F-C08B-4914-ABB6-28CF7F01F041}" destId="{3E2A6178-5041-4815-A2B7-FF59E4E58A27}" srcOrd="0" destOrd="1" presId="urn:microsoft.com/office/officeart/2005/8/layout/vList5"/>
    <dgm:cxn modelId="{EC18B966-1450-7248-9A0B-93BA1D24B0CC}" srcId="{2B69B375-8B28-0F43-8B01-C371323EDCE8}" destId="{996AE216-BADD-AD46-9479-9FAA2699E611}" srcOrd="0" destOrd="0" parTransId="{A47D4C92-58E6-3F43-AC6D-A36058CF86DB}" sibTransId="{F01AF298-AB02-B041-897D-9BB82841ACE0}"/>
    <dgm:cxn modelId="{91EF6E3C-4A38-49E6-B21C-CD30115838E5}" srcId="{91BAA86E-0A03-4446-B583-58D0F5285AC4}" destId="{3A9A59FE-7316-4B52-AF7B-CCC181579FEC}" srcOrd="1" destOrd="0" parTransId="{7C13A21A-3ED6-40DB-8DD5-2FC8483CD5FA}" sibTransId="{284D7AF3-968D-4871-8A3B-176C3201E798}"/>
    <dgm:cxn modelId="{9FEBACCE-4FED-4143-A485-C8D39112DCD1}" srcId="{FDC1A897-2A51-442F-BC36-7BCDDA80DF86}" destId="{B2A31B0F-C08B-4914-ABB6-28CF7F01F041}" srcOrd="1" destOrd="0" parTransId="{0E2B7A87-7F3A-4FA9-AE3D-302D4C9D1AAA}" sibTransId="{3E1BC228-C048-4D12-A1C7-AB2A649B6014}"/>
    <dgm:cxn modelId="{C0171C93-5340-4642-8677-93A68918CCFD}" type="presOf" srcId="{FDC1A897-2A51-442F-BC36-7BCDDA80DF86}" destId="{4D4B7D68-B4A6-4021-93BA-BEE333443341}" srcOrd="0" destOrd="0" presId="urn:microsoft.com/office/officeart/2005/8/layout/vList5"/>
    <dgm:cxn modelId="{90798076-27B6-4CE5-B41D-6D6B49CB3B8C}" type="presOf" srcId="{AE769786-0F6C-41E9-945C-9E31BE42C098}" destId="{3E2A6178-5041-4815-A2B7-FF59E4E58A27}" srcOrd="0" destOrd="0" presId="urn:microsoft.com/office/officeart/2005/8/layout/vList5"/>
    <dgm:cxn modelId="{D5831766-ABD6-4A99-B7F4-1A26BED214DA}" type="presOf" srcId="{AE0E9342-C274-4758-9C54-98681F4FE705}" destId="{FD04BF4C-DFA5-4A72-9F16-2ECC2F23E541}" srcOrd="0" destOrd="1" presId="urn:microsoft.com/office/officeart/2005/8/layout/vList5"/>
    <dgm:cxn modelId="{3B0B447C-AD48-5B44-AFFF-12E1B415E901}" type="presOf" srcId="{996AE216-BADD-AD46-9479-9FAA2699E611}" destId="{F0CE4B29-CFE1-384C-B697-71B20F3016B9}" srcOrd="0" destOrd="0" presId="urn:microsoft.com/office/officeart/2005/8/layout/vList5"/>
    <dgm:cxn modelId="{28F541D0-0B78-624D-9C21-8FD662936276}" type="presOf" srcId="{87C48CE3-95D9-7C40-9D3F-D204AE50BF99}" destId="{F0CE4B29-CFE1-384C-B697-71B20F3016B9}" srcOrd="0" destOrd="1" presId="urn:microsoft.com/office/officeart/2005/8/layout/vList5"/>
    <dgm:cxn modelId="{9089155E-CB3B-6F4E-B59E-F53EBF93A44D}" srcId="{2B69B375-8B28-0F43-8B01-C371323EDCE8}" destId="{87C48CE3-95D9-7C40-9D3F-D204AE50BF99}" srcOrd="1" destOrd="0" parTransId="{66B64597-8803-4340-909E-A5DFF0275292}" sibTransId="{FD2AB91D-BC36-A64C-8480-C46CE4FB7B94}"/>
    <dgm:cxn modelId="{9FBC96DB-416D-47CD-A7FB-5308081B3FD6}" srcId="{4E4384DF-7A36-447A-AF3F-18C23838B965}" destId="{2AE53CC7-CF2F-48A7-8AF9-F9B869C081D0}" srcOrd="1" destOrd="0" parTransId="{213BBD56-A2AF-4204-846E-9F186E790F6E}" sibTransId="{0637400D-A765-4CAF-8731-1E0B85C5B0EB}"/>
    <dgm:cxn modelId="{4E40755A-7BD9-4E2C-BE8B-638D59486001}" type="presOf" srcId="{4E4384DF-7A36-447A-AF3F-18C23838B965}" destId="{9ABE37CE-3F43-4177-AF93-A1CEA8B4D762}" srcOrd="0" destOrd="0" presId="urn:microsoft.com/office/officeart/2005/8/layout/vList5"/>
    <dgm:cxn modelId="{7BBE7E0F-7CE3-4A35-B45E-EC0D6905935B}" srcId="{EAE41562-9DFF-4456-B832-3D00494A73B0}" destId="{FB27C47D-FB05-459C-AE14-C5B0A8A4EA5E}" srcOrd="3" destOrd="0" parTransId="{1BD17852-8554-4205-8764-6774A98B6CDB}" sibTransId="{61CD5A1C-2C31-49BD-9F03-60EDDA5D48AD}"/>
    <dgm:cxn modelId="{29D263AB-051F-4F02-8B92-8BF24B114CA7}" type="presParOf" srcId="{9B9EDC35-E16A-4792-B1B5-063C85344D51}" destId="{D496FC46-4DE7-44D1-9223-5492319360E3}" srcOrd="0" destOrd="0" presId="urn:microsoft.com/office/officeart/2005/8/layout/vList5"/>
    <dgm:cxn modelId="{183364B0-D94B-4327-B5D1-8955774D894B}" type="presParOf" srcId="{D496FC46-4DE7-44D1-9223-5492319360E3}" destId="{9ABE37CE-3F43-4177-AF93-A1CEA8B4D762}" srcOrd="0" destOrd="0" presId="urn:microsoft.com/office/officeart/2005/8/layout/vList5"/>
    <dgm:cxn modelId="{5240E9F2-A25F-4C67-8905-BF24118D57B0}" type="presParOf" srcId="{D496FC46-4DE7-44D1-9223-5492319360E3}" destId="{73CF1AB2-65AA-40F5-B758-6A7517E7385D}" srcOrd="1" destOrd="0" presId="urn:microsoft.com/office/officeart/2005/8/layout/vList5"/>
    <dgm:cxn modelId="{61409AB5-93E0-463E-8AC9-66DD41A4491C}" type="presParOf" srcId="{9B9EDC35-E16A-4792-B1B5-063C85344D51}" destId="{1006034C-8DB0-4AD7-8211-C63802324261}" srcOrd="1" destOrd="0" presId="urn:microsoft.com/office/officeart/2005/8/layout/vList5"/>
    <dgm:cxn modelId="{DFEFA64A-4587-4F35-8923-2D312921D059}" type="presParOf" srcId="{9B9EDC35-E16A-4792-B1B5-063C85344D51}" destId="{67138A74-B15B-4312-ABDA-3F958D504294}" srcOrd="2" destOrd="0" presId="urn:microsoft.com/office/officeart/2005/8/layout/vList5"/>
    <dgm:cxn modelId="{8B364980-FAC1-46C6-B9AE-0D314A25CFDF}" type="presParOf" srcId="{67138A74-B15B-4312-ABDA-3F958D504294}" destId="{4D4B7D68-B4A6-4021-93BA-BEE333443341}" srcOrd="0" destOrd="0" presId="urn:microsoft.com/office/officeart/2005/8/layout/vList5"/>
    <dgm:cxn modelId="{96E54A34-AA52-4F4F-B206-26625A004AB1}" type="presParOf" srcId="{67138A74-B15B-4312-ABDA-3F958D504294}" destId="{3E2A6178-5041-4815-A2B7-FF59E4E58A27}" srcOrd="1" destOrd="0" presId="urn:microsoft.com/office/officeart/2005/8/layout/vList5"/>
    <dgm:cxn modelId="{BA2C8D9F-13C8-4748-8E9D-597FD96573E2}" type="presParOf" srcId="{9B9EDC35-E16A-4792-B1B5-063C85344D51}" destId="{33B9044A-EF27-4950-8420-13B08E801AD5}" srcOrd="3" destOrd="0" presId="urn:microsoft.com/office/officeart/2005/8/layout/vList5"/>
    <dgm:cxn modelId="{D59450BF-CB3A-4AFC-9161-1ED63237B626}" type="presParOf" srcId="{9B9EDC35-E16A-4792-B1B5-063C85344D51}" destId="{4D06C843-8FC0-4A6E-92B2-A5EF20409292}" srcOrd="4" destOrd="0" presId="urn:microsoft.com/office/officeart/2005/8/layout/vList5"/>
    <dgm:cxn modelId="{1816EB49-0CB6-46CE-8CAF-4EB902D1C41A}" type="presParOf" srcId="{4D06C843-8FC0-4A6E-92B2-A5EF20409292}" destId="{7DD4B0BB-8143-4DAB-A350-3081D58804F8}" srcOrd="0" destOrd="0" presId="urn:microsoft.com/office/officeart/2005/8/layout/vList5"/>
    <dgm:cxn modelId="{EFC39CC6-D7FE-459F-B271-818C0879334D}" type="presParOf" srcId="{4D06C843-8FC0-4A6E-92B2-A5EF20409292}" destId="{AE7622F0-D21C-4C4A-BEA2-09DD53B53CDA}" srcOrd="1" destOrd="0" presId="urn:microsoft.com/office/officeart/2005/8/layout/vList5"/>
    <dgm:cxn modelId="{9A444F45-F16E-4CE1-A0EF-7D14A73D4142}" type="presParOf" srcId="{9B9EDC35-E16A-4792-B1B5-063C85344D51}" destId="{C3373253-8796-4A2C-8745-F6C1D86EF74C}" srcOrd="5" destOrd="0" presId="urn:microsoft.com/office/officeart/2005/8/layout/vList5"/>
    <dgm:cxn modelId="{B6D3BA54-753E-4C2C-8C69-930BA1648E1F}" type="presParOf" srcId="{9B9EDC35-E16A-4792-B1B5-063C85344D51}" destId="{83888DDC-F182-40DD-B31A-8A96117CE0CC}" srcOrd="6" destOrd="0" presId="urn:microsoft.com/office/officeart/2005/8/layout/vList5"/>
    <dgm:cxn modelId="{226A816C-F7FE-4161-87E1-68C3E825C7DE}" type="presParOf" srcId="{83888DDC-F182-40DD-B31A-8A96117CE0CC}" destId="{8E46F996-1599-48F3-AC3D-FAF797E7952B}" srcOrd="0" destOrd="0" presId="urn:microsoft.com/office/officeart/2005/8/layout/vList5"/>
    <dgm:cxn modelId="{51B52581-03CC-4F58-972C-BC475D40365D}" type="presParOf" srcId="{83888DDC-F182-40DD-B31A-8A96117CE0CC}" destId="{FD04BF4C-DFA5-4A72-9F16-2ECC2F23E541}" srcOrd="1" destOrd="0" presId="urn:microsoft.com/office/officeart/2005/8/layout/vList5"/>
    <dgm:cxn modelId="{D6FCFD54-26A5-DF4D-B7BE-F0029CC0CF36}" type="presParOf" srcId="{9B9EDC35-E16A-4792-B1B5-063C85344D51}" destId="{0DE5AFA3-5710-B54D-8DDB-BB1A63BFB6E9}" srcOrd="7" destOrd="0" presId="urn:microsoft.com/office/officeart/2005/8/layout/vList5"/>
    <dgm:cxn modelId="{3DE9FC2D-3D42-5C4A-BEBB-782B907D5DDD}" type="presParOf" srcId="{9B9EDC35-E16A-4792-B1B5-063C85344D51}" destId="{7AEC4765-846D-D54A-965F-7AFBAD7994A6}" srcOrd="8" destOrd="0" presId="urn:microsoft.com/office/officeart/2005/8/layout/vList5"/>
    <dgm:cxn modelId="{0AEE521E-E709-3743-B437-F17C6AC407CF}" type="presParOf" srcId="{7AEC4765-846D-D54A-965F-7AFBAD7994A6}" destId="{1D66C623-664C-B143-BB75-C6265C6BF49B}" srcOrd="0" destOrd="0" presId="urn:microsoft.com/office/officeart/2005/8/layout/vList5"/>
    <dgm:cxn modelId="{9883722C-2630-524D-9296-092839A63CF0}" type="presParOf" srcId="{7AEC4765-846D-D54A-965F-7AFBAD7994A6}" destId="{F0CE4B29-CFE1-384C-B697-71B20F3016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86CE3-80F4-49FD-9122-FE35E1ADE0AB}" type="doc">
      <dgm:prSet loTypeId="urn:microsoft.com/office/officeart/2005/8/layout/vList5" loCatId="list" qsTypeId="urn:microsoft.com/office/officeart/2005/8/quickstyle/simple3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50BD3DDC-7147-4460-A09A-B094CC0FE291}">
      <dgm:prSet/>
      <dgm:spPr/>
      <dgm:t>
        <a:bodyPr/>
        <a:lstStyle/>
        <a:p>
          <a:r>
            <a:rPr lang="en-US" i="1" dirty="0"/>
            <a:t>Collectively</a:t>
          </a:r>
          <a:r>
            <a:rPr lang="en-US" dirty="0"/>
            <a:t> managed or governed urban resources or services</a:t>
          </a:r>
        </a:p>
      </dgm:t>
    </dgm:pt>
    <dgm:pt modelId="{DAE1A812-540C-4ECA-91BC-D6D4949B3451}" type="parTrans" cxnId="{52A6436C-F0B7-4D34-A1BA-58733F1054D4}">
      <dgm:prSet/>
      <dgm:spPr/>
      <dgm:t>
        <a:bodyPr/>
        <a:lstStyle/>
        <a:p>
          <a:endParaRPr lang="en-US"/>
        </a:p>
      </dgm:t>
    </dgm:pt>
    <dgm:pt modelId="{8C109572-F6BC-4352-AC8A-86F667DB98F2}" type="sibTrans" cxnId="{52A6436C-F0B7-4D34-A1BA-58733F1054D4}">
      <dgm:prSet/>
      <dgm:spPr/>
      <dgm:t>
        <a:bodyPr/>
        <a:lstStyle/>
        <a:p>
          <a:endParaRPr lang="en-US"/>
        </a:p>
      </dgm:t>
    </dgm:pt>
    <dgm:pt modelId="{EB13CDDA-D93A-415D-B16E-18A58FB1DCA3}">
      <dgm:prSet/>
      <dgm:spPr/>
      <dgm:t>
        <a:bodyPr/>
        <a:lstStyle/>
        <a:p>
          <a:r>
            <a:rPr lang="en-US"/>
            <a:t>Land and open space: parks, squares, community gardens, vacant lots</a:t>
          </a:r>
        </a:p>
      </dgm:t>
    </dgm:pt>
    <dgm:pt modelId="{974B79BD-CF0D-472D-9039-B49A7A550305}" type="parTrans" cxnId="{C83C4453-0A9E-4A5F-824D-7BA2C54D6E9B}">
      <dgm:prSet/>
      <dgm:spPr/>
      <dgm:t>
        <a:bodyPr/>
        <a:lstStyle/>
        <a:p>
          <a:endParaRPr lang="en-US"/>
        </a:p>
      </dgm:t>
    </dgm:pt>
    <dgm:pt modelId="{F33FE082-D042-4837-ACDD-FE769808E250}" type="sibTrans" cxnId="{C83C4453-0A9E-4A5F-824D-7BA2C54D6E9B}">
      <dgm:prSet/>
      <dgm:spPr/>
      <dgm:t>
        <a:bodyPr/>
        <a:lstStyle/>
        <a:p>
          <a:endParaRPr lang="en-US"/>
        </a:p>
      </dgm:t>
    </dgm:pt>
    <dgm:pt modelId="{CE9933CE-62B8-48C8-B143-3DF822AB9823}">
      <dgm:prSet/>
      <dgm:spPr/>
      <dgm:t>
        <a:bodyPr/>
        <a:lstStyle/>
        <a:p>
          <a:r>
            <a:rPr lang="en-US"/>
            <a:t>Infrastructure: streets, roads, abandoned railroads, abandoned buildings</a:t>
          </a:r>
        </a:p>
      </dgm:t>
    </dgm:pt>
    <dgm:pt modelId="{7846A4E7-F37E-46EB-9A15-EA852E88AC89}" type="parTrans" cxnId="{BDCAD259-1556-4EB4-B08A-DD1C8239E3E6}">
      <dgm:prSet/>
      <dgm:spPr/>
      <dgm:t>
        <a:bodyPr/>
        <a:lstStyle/>
        <a:p>
          <a:endParaRPr lang="en-US"/>
        </a:p>
      </dgm:t>
    </dgm:pt>
    <dgm:pt modelId="{6800E5D3-CB3E-4C10-83D8-DF5F040D314A}" type="sibTrans" cxnId="{BDCAD259-1556-4EB4-B08A-DD1C8239E3E6}">
      <dgm:prSet/>
      <dgm:spPr/>
      <dgm:t>
        <a:bodyPr/>
        <a:lstStyle/>
        <a:p>
          <a:endParaRPr lang="en-US"/>
        </a:p>
      </dgm:t>
    </dgm:pt>
    <dgm:pt modelId="{22A60BE7-1781-43A4-AE91-F79A3E1A3128}">
      <dgm:prSet/>
      <dgm:spPr/>
      <dgm:t>
        <a:bodyPr/>
        <a:lstStyle/>
        <a:p>
          <a:r>
            <a:rPr lang="en-US"/>
            <a:t>Services: wireless, broadband, energy, transportation</a:t>
          </a:r>
        </a:p>
      </dgm:t>
    </dgm:pt>
    <dgm:pt modelId="{ABBDD22C-836C-4189-8DF7-145A08D67760}" type="parTrans" cxnId="{1BC45A9A-E936-498D-A702-D76C85CAA29A}">
      <dgm:prSet/>
      <dgm:spPr/>
      <dgm:t>
        <a:bodyPr/>
        <a:lstStyle/>
        <a:p>
          <a:endParaRPr lang="en-US"/>
        </a:p>
      </dgm:t>
    </dgm:pt>
    <dgm:pt modelId="{C703E61F-43A7-412D-8BA0-8C5EB2366EFA}" type="sibTrans" cxnId="{1BC45A9A-E936-498D-A702-D76C85CAA29A}">
      <dgm:prSet/>
      <dgm:spPr/>
      <dgm:t>
        <a:bodyPr/>
        <a:lstStyle/>
        <a:p>
          <a:endParaRPr lang="en-US"/>
        </a:p>
      </dgm:t>
    </dgm:pt>
    <dgm:pt modelId="{85DA2C87-4726-4BF0-955C-50F067337AFA}">
      <dgm:prSet/>
      <dgm:spPr/>
      <dgm:t>
        <a:bodyPr/>
        <a:lstStyle/>
        <a:p>
          <a:r>
            <a:rPr lang="en-US"/>
            <a:t>Intangible aspects of cities : culture and heritage</a:t>
          </a:r>
        </a:p>
      </dgm:t>
    </dgm:pt>
    <dgm:pt modelId="{BBB82CC2-162F-46A6-AE07-626C725A8D83}" type="parTrans" cxnId="{E7D6FE56-41D2-4079-882A-3AA324234363}">
      <dgm:prSet/>
      <dgm:spPr/>
      <dgm:t>
        <a:bodyPr/>
        <a:lstStyle/>
        <a:p>
          <a:endParaRPr lang="en-US"/>
        </a:p>
      </dgm:t>
    </dgm:pt>
    <dgm:pt modelId="{0CDB638B-CBFA-4DA2-85CC-EFDC081A2352}" type="sibTrans" cxnId="{E7D6FE56-41D2-4079-882A-3AA324234363}">
      <dgm:prSet/>
      <dgm:spPr/>
      <dgm:t>
        <a:bodyPr/>
        <a:lstStyle/>
        <a:p>
          <a:endParaRPr lang="en-US"/>
        </a:p>
      </dgm:t>
    </dgm:pt>
    <dgm:pt modelId="{C06F979B-B542-4597-A20B-0D997BA17937}">
      <dgm:prSet/>
      <dgm:spPr/>
      <dgm:t>
        <a:bodyPr/>
        <a:lstStyle/>
        <a:p>
          <a:r>
            <a:rPr lang="en-US" i="1" dirty="0"/>
            <a:t>Institutionalized</a:t>
          </a:r>
          <a:r>
            <a:rPr lang="en-US" dirty="0"/>
            <a:t> sharing of resources or services</a:t>
          </a:r>
        </a:p>
      </dgm:t>
    </dgm:pt>
    <dgm:pt modelId="{3F968395-DA48-4049-A6F1-E34D428A8264}" type="parTrans" cxnId="{A39D6D0E-5BB3-470A-AE73-AB9E19EDDF06}">
      <dgm:prSet/>
      <dgm:spPr/>
      <dgm:t>
        <a:bodyPr/>
        <a:lstStyle/>
        <a:p>
          <a:endParaRPr lang="en-US"/>
        </a:p>
      </dgm:t>
    </dgm:pt>
    <dgm:pt modelId="{9400A07B-24F3-46A1-A0F4-04DECE720BF3}" type="sibTrans" cxnId="{A39D6D0E-5BB3-470A-AE73-AB9E19EDDF06}">
      <dgm:prSet/>
      <dgm:spPr/>
      <dgm:t>
        <a:bodyPr/>
        <a:lstStyle/>
        <a:p>
          <a:endParaRPr lang="en-US"/>
        </a:p>
      </dgm:t>
    </dgm:pt>
    <dgm:pt modelId="{F0095F87-7D18-4F05-9B00-13EDE0463988}">
      <dgm:prSet/>
      <dgm:spPr/>
      <dgm:t>
        <a:bodyPr/>
        <a:lstStyle/>
        <a:p>
          <a:r>
            <a:rPr lang="en-US" dirty="0"/>
            <a:t>Urban residents are </a:t>
          </a:r>
          <a:r>
            <a:rPr lang="en-US" i="1" dirty="0"/>
            <a:t>potential collaborators </a:t>
          </a:r>
          <a:r>
            <a:rPr lang="en-US" dirty="0"/>
            <a:t>with public/private actors</a:t>
          </a:r>
        </a:p>
      </dgm:t>
    </dgm:pt>
    <dgm:pt modelId="{7893A374-204A-4C61-A041-DDF15A5884CA}" type="parTrans" cxnId="{E0E2EC84-EA99-420A-B4DD-4BB2111F6900}">
      <dgm:prSet/>
      <dgm:spPr/>
      <dgm:t>
        <a:bodyPr/>
        <a:lstStyle/>
        <a:p>
          <a:endParaRPr lang="en-US"/>
        </a:p>
      </dgm:t>
    </dgm:pt>
    <dgm:pt modelId="{F7955626-145A-45A4-8BCB-89DE81876694}" type="sibTrans" cxnId="{E0E2EC84-EA99-420A-B4DD-4BB2111F6900}">
      <dgm:prSet/>
      <dgm:spPr/>
      <dgm:t>
        <a:bodyPr/>
        <a:lstStyle/>
        <a:p>
          <a:endParaRPr lang="en-US"/>
        </a:p>
      </dgm:t>
    </dgm:pt>
    <dgm:pt modelId="{5CF40FB2-C70E-4261-8422-F4D0579D45B7}">
      <dgm:prSet/>
      <dgm:spPr/>
      <dgm:t>
        <a:bodyPr/>
        <a:lstStyle/>
        <a:p>
          <a:r>
            <a:rPr lang="en-US"/>
            <a:t>Institutions designed to protect resources from enclosure (or to make more accessible or affordable existing resources)</a:t>
          </a:r>
        </a:p>
      </dgm:t>
    </dgm:pt>
    <dgm:pt modelId="{BA45251F-A2FC-4807-BBA7-67121CF6553E}" type="parTrans" cxnId="{698E9D5B-33BC-478B-939D-948F49CC9B0E}">
      <dgm:prSet/>
      <dgm:spPr/>
      <dgm:t>
        <a:bodyPr/>
        <a:lstStyle/>
        <a:p>
          <a:endParaRPr lang="en-US"/>
        </a:p>
      </dgm:t>
    </dgm:pt>
    <dgm:pt modelId="{D115FA2A-F0C7-4C5C-A5EB-ABE3F56264A0}" type="sibTrans" cxnId="{698E9D5B-33BC-478B-939D-948F49CC9B0E}">
      <dgm:prSet/>
      <dgm:spPr/>
      <dgm:t>
        <a:bodyPr/>
        <a:lstStyle/>
        <a:p>
          <a:endParaRPr lang="en-US"/>
        </a:p>
      </dgm:t>
    </dgm:pt>
    <dgm:pt modelId="{D87D3128-0DC5-457B-A145-56D5D2624ED3}">
      <dgm:prSet/>
      <dgm:spPr/>
      <dgm:t>
        <a:bodyPr/>
        <a:lstStyle/>
        <a:p>
          <a:r>
            <a:rPr lang="en-US"/>
            <a:t>State is a </a:t>
          </a:r>
          <a:r>
            <a:rPr lang="en-US" i="1"/>
            <a:t>enabler or facilitator </a:t>
          </a:r>
          <a:r>
            <a:rPr lang="en-US"/>
            <a:t>of collective governance/ new institutional forms </a:t>
          </a:r>
        </a:p>
      </dgm:t>
    </dgm:pt>
    <dgm:pt modelId="{03DF9F65-6BDA-41CA-91F8-EFEADF99A172}" type="parTrans" cxnId="{5FCA492F-0A22-45D5-894E-69AD99C98A9B}">
      <dgm:prSet/>
      <dgm:spPr/>
      <dgm:t>
        <a:bodyPr/>
        <a:lstStyle/>
        <a:p>
          <a:endParaRPr lang="en-US"/>
        </a:p>
      </dgm:t>
    </dgm:pt>
    <dgm:pt modelId="{C8C22FF7-A808-4FA2-AA62-0707381ACF0D}" type="sibTrans" cxnId="{5FCA492F-0A22-45D5-894E-69AD99C98A9B}">
      <dgm:prSet/>
      <dgm:spPr/>
      <dgm:t>
        <a:bodyPr/>
        <a:lstStyle/>
        <a:p>
          <a:endParaRPr lang="en-US"/>
        </a:p>
      </dgm:t>
    </dgm:pt>
    <dgm:pt modelId="{40541F1E-79DE-424B-92F1-8D24CCA827D2}">
      <dgm:prSet/>
      <dgm:spPr/>
      <dgm:t>
        <a:bodyPr/>
        <a:lstStyle/>
        <a:p>
          <a:r>
            <a:rPr lang="en-US"/>
            <a:t>Public policies, legislation or formal coordination by public agencies</a:t>
          </a:r>
        </a:p>
      </dgm:t>
    </dgm:pt>
    <dgm:pt modelId="{EBC43789-49DA-4483-954A-D536278CA549}" type="parTrans" cxnId="{412C3677-820F-4405-A2D2-D4FE186B0494}">
      <dgm:prSet/>
      <dgm:spPr/>
      <dgm:t>
        <a:bodyPr/>
        <a:lstStyle/>
        <a:p>
          <a:endParaRPr lang="en-US"/>
        </a:p>
      </dgm:t>
    </dgm:pt>
    <dgm:pt modelId="{6B64753A-5C9A-48DE-A9F5-3C26F8661A73}" type="sibTrans" cxnId="{412C3677-820F-4405-A2D2-D4FE186B0494}">
      <dgm:prSet/>
      <dgm:spPr/>
      <dgm:t>
        <a:bodyPr/>
        <a:lstStyle/>
        <a:p>
          <a:endParaRPr lang="en-US"/>
        </a:p>
      </dgm:t>
    </dgm:pt>
    <dgm:pt modelId="{DABC30E8-83C3-46B6-B576-5DA08C6A0156}">
      <dgm:prSet/>
      <dgm:spPr/>
      <dgm:t>
        <a:bodyPr/>
        <a:lstStyle/>
        <a:p>
          <a:r>
            <a:rPr lang="en-US"/>
            <a:t>Transfer or sharing of resources: technical, financial, physical resources</a:t>
          </a:r>
        </a:p>
      </dgm:t>
    </dgm:pt>
    <dgm:pt modelId="{F880396A-F233-4EC1-851F-26E0203842DE}" type="parTrans" cxnId="{FCC52CBC-6E9A-4071-94AB-D1572A97CE8F}">
      <dgm:prSet/>
      <dgm:spPr/>
      <dgm:t>
        <a:bodyPr/>
        <a:lstStyle/>
        <a:p>
          <a:endParaRPr lang="en-US"/>
        </a:p>
      </dgm:t>
    </dgm:pt>
    <dgm:pt modelId="{80F3F5F6-1F9C-485E-A928-F45AD7B4D49D}" type="sibTrans" cxnId="{FCC52CBC-6E9A-4071-94AB-D1572A97CE8F}">
      <dgm:prSet/>
      <dgm:spPr/>
      <dgm:t>
        <a:bodyPr/>
        <a:lstStyle/>
        <a:p>
          <a:endParaRPr lang="en-US"/>
        </a:p>
      </dgm:t>
    </dgm:pt>
    <dgm:pt modelId="{4FABB567-4B0D-4C26-B874-39043D0A7770}" type="pres">
      <dgm:prSet presAssocID="{D1E86CE3-80F4-49FD-9122-FE35E1ADE0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21DF3-15A7-4860-8CB0-60AD36359CAE}" type="pres">
      <dgm:prSet presAssocID="{50BD3DDC-7147-4460-A09A-B094CC0FE291}" presName="linNode" presStyleCnt="0"/>
      <dgm:spPr/>
    </dgm:pt>
    <dgm:pt modelId="{62DF2BBD-809B-4591-A3BC-7FE52DDDA16F}" type="pres">
      <dgm:prSet presAssocID="{50BD3DDC-7147-4460-A09A-B094CC0FE29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A8C94-B7FD-44C3-82FE-7BEF812EABA7}" type="pres">
      <dgm:prSet presAssocID="{50BD3DDC-7147-4460-A09A-B094CC0FE2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28152-795A-4A92-AAF3-05637981DE1F}" type="pres">
      <dgm:prSet presAssocID="{8C109572-F6BC-4352-AC8A-86F667DB98F2}" presName="sp" presStyleCnt="0"/>
      <dgm:spPr/>
    </dgm:pt>
    <dgm:pt modelId="{D9B773DA-D824-4965-BA6A-2D946C64E160}" type="pres">
      <dgm:prSet presAssocID="{C06F979B-B542-4597-A20B-0D997BA17937}" presName="linNode" presStyleCnt="0"/>
      <dgm:spPr/>
    </dgm:pt>
    <dgm:pt modelId="{F4E55743-002C-4BEA-8B07-216B1DDAA012}" type="pres">
      <dgm:prSet presAssocID="{C06F979B-B542-4597-A20B-0D997BA1793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61521-0AD2-4D3B-BB24-E84A9FE07836}" type="pres">
      <dgm:prSet presAssocID="{C06F979B-B542-4597-A20B-0D997BA1793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D8649-781C-4066-9BDF-997E779CCF6C}" type="pres">
      <dgm:prSet presAssocID="{9400A07B-24F3-46A1-A0F4-04DECE720BF3}" presName="sp" presStyleCnt="0"/>
      <dgm:spPr/>
    </dgm:pt>
    <dgm:pt modelId="{9AC56C30-B719-4033-86DB-D3665429F5FA}" type="pres">
      <dgm:prSet presAssocID="{D87D3128-0DC5-457B-A145-56D5D2624ED3}" presName="linNode" presStyleCnt="0"/>
      <dgm:spPr/>
    </dgm:pt>
    <dgm:pt modelId="{DD5CE408-88A7-470E-AC26-58CD60262DA8}" type="pres">
      <dgm:prSet presAssocID="{D87D3128-0DC5-457B-A145-56D5D2624ED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E2B94-F13C-4368-906C-AEAE2F27396B}" type="pres">
      <dgm:prSet presAssocID="{D87D3128-0DC5-457B-A145-56D5D2624E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6FE56-41D2-4079-882A-3AA324234363}" srcId="{50BD3DDC-7147-4460-A09A-B094CC0FE291}" destId="{85DA2C87-4726-4BF0-955C-50F067337AFA}" srcOrd="3" destOrd="0" parTransId="{BBB82CC2-162F-46A6-AE07-626C725A8D83}" sibTransId="{0CDB638B-CBFA-4DA2-85CC-EFDC081A2352}"/>
    <dgm:cxn modelId="{C83C4453-0A9E-4A5F-824D-7BA2C54D6E9B}" srcId="{50BD3DDC-7147-4460-A09A-B094CC0FE291}" destId="{EB13CDDA-D93A-415D-B16E-18A58FB1DCA3}" srcOrd="0" destOrd="0" parTransId="{974B79BD-CF0D-472D-9039-B49A7A550305}" sibTransId="{F33FE082-D042-4837-ACDD-FE769808E250}"/>
    <dgm:cxn modelId="{D464BA81-E0D6-4447-97E8-128862B5C556}" type="presOf" srcId="{CE9933CE-62B8-48C8-B143-3DF822AB9823}" destId="{0F4A8C94-B7FD-44C3-82FE-7BEF812EABA7}" srcOrd="0" destOrd="1" presId="urn:microsoft.com/office/officeart/2005/8/layout/vList5"/>
    <dgm:cxn modelId="{2BD9C68C-6B3A-4A2E-BD2E-27EA9498ECF3}" type="presOf" srcId="{EB13CDDA-D93A-415D-B16E-18A58FB1DCA3}" destId="{0F4A8C94-B7FD-44C3-82FE-7BEF812EABA7}" srcOrd="0" destOrd="0" presId="urn:microsoft.com/office/officeart/2005/8/layout/vList5"/>
    <dgm:cxn modelId="{E8BC1F3A-ADE1-4504-9063-2B6BFD6E76AB}" type="presOf" srcId="{5CF40FB2-C70E-4261-8422-F4D0579D45B7}" destId="{1F361521-0AD2-4D3B-BB24-E84A9FE07836}" srcOrd="0" destOrd="1" presId="urn:microsoft.com/office/officeart/2005/8/layout/vList5"/>
    <dgm:cxn modelId="{412C3677-820F-4405-A2D2-D4FE186B0494}" srcId="{D87D3128-0DC5-457B-A145-56D5D2624ED3}" destId="{40541F1E-79DE-424B-92F1-8D24CCA827D2}" srcOrd="0" destOrd="0" parTransId="{EBC43789-49DA-4483-954A-D536278CA549}" sibTransId="{6B64753A-5C9A-48DE-A9F5-3C26F8661A73}"/>
    <dgm:cxn modelId="{00AB576E-FD2D-4FB4-8165-0A327B7AD7F8}" type="presOf" srcId="{DABC30E8-83C3-46B6-B576-5DA08C6A0156}" destId="{697E2B94-F13C-4368-906C-AEAE2F27396B}" srcOrd="0" destOrd="1" presId="urn:microsoft.com/office/officeart/2005/8/layout/vList5"/>
    <dgm:cxn modelId="{E0E2EC84-EA99-420A-B4DD-4BB2111F6900}" srcId="{C06F979B-B542-4597-A20B-0D997BA17937}" destId="{F0095F87-7D18-4F05-9B00-13EDE0463988}" srcOrd="0" destOrd="0" parTransId="{7893A374-204A-4C61-A041-DDF15A5884CA}" sibTransId="{F7955626-145A-45A4-8BCB-89DE81876694}"/>
    <dgm:cxn modelId="{8AA7113C-76B0-4BBD-A9B2-71F7096CFD0D}" type="presOf" srcId="{D87D3128-0DC5-457B-A145-56D5D2624ED3}" destId="{DD5CE408-88A7-470E-AC26-58CD60262DA8}" srcOrd="0" destOrd="0" presId="urn:microsoft.com/office/officeart/2005/8/layout/vList5"/>
    <dgm:cxn modelId="{698E9D5B-33BC-478B-939D-948F49CC9B0E}" srcId="{C06F979B-B542-4597-A20B-0D997BA17937}" destId="{5CF40FB2-C70E-4261-8422-F4D0579D45B7}" srcOrd="1" destOrd="0" parTransId="{BA45251F-A2FC-4807-BBA7-67121CF6553E}" sibTransId="{D115FA2A-F0C7-4C5C-A5EB-ABE3F56264A0}"/>
    <dgm:cxn modelId="{A39D6D0E-5BB3-470A-AE73-AB9E19EDDF06}" srcId="{D1E86CE3-80F4-49FD-9122-FE35E1ADE0AB}" destId="{C06F979B-B542-4597-A20B-0D997BA17937}" srcOrd="1" destOrd="0" parTransId="{3F968395-DA48-4049-A6F1-E34D428A8264}" sibTransId="{9400A07B-24F3-46A1-A0F4-04DECE720BF3}"/>
    <dgm:cxn modelId="{1429EC3F-B8EC-4BC3-9BEB-E58991D9962D}" type="presOf" srcId="{85DA2C87-4726-4BF0-955C-50F067337AFA}" destId="{0F4A8C94-B7FD-44C3-82FE-7BEF812EABA7}" srcOrd="0" destOrd="3" presId="urn:microsoft.com/office/officeart/2005/8/layout/vList5"/>
    <dgm:cxn modelId="{52A6436C-F0B7-4D34-A1BA-58733F1054D4}" srcId="{D1E86CE3-80F4-49FD-9122-FE35E1ADE0AB}" destId="{50BD3DDC-7147-4460-A09A-B094CC0FE291}" srcOrd="0" destOrd="0" parTransId="{DAE1A812-540C-4ECA-91BC-D6D4949B3451}" sibTransId="{8C109572-F6BC-4352-AC8A-86F667DB98F2}"/>
    <dgm:cxn modelId="{1BC45A9A-E936-498D-A702-D76C85CAA29A}" srcId="{50BD3DDC-7147-4460-A09A-B094CC0FE291}" destId="{22A60BE7-1781-43A4-AE91-F79A3E1A3128}" srcOrd="2" destOrd="0" parTransId="{ABBDD22C-836C-4189-8DF7-145A08D67760}" sibTransId="{C703E61F-43A7-412D-8BA0-8C5EB2366EFA}"/>
    <dgm:cxn modelId="{C7D5C07A-F497-43B8-AB68-E2C96C6E85F1}" type="presOf" srcId="{22A60BE7-1781-43A4-AE91-F79A3E1A3128}" destId="{0F4A8C94-B7FD-44C3-82FE-7BEF812EABA7}" srcOrd="0" destOrd="2" presId="urn:microsoft.com/office/officeart/2005/8/layout/vList5"/>
    <dgm:cxn modelId="{24852E09-106F-40DD-86EF-821C8F59CD0A}" type="presOf" srcId="{D1E86CE3-80F4-49FD-9122-FE35E1ADE0AB}" destId="{4FABB567-4B0D-4C26-B874-39043D0A7770}" srcOrd="0" destOrd="0" presId="urn:microsoft.com/office/officeart/2005/8/layout/vList5"/>
    <dgm:cxn modelId="{FCC52CBC-6E9A-4071-94AB-D1572A97CE8F}" srcId="{D87D3128-0DC5-457B-A145-56D5D2624ED3}" destId="{DABC30E8-83C3-46B6-B576-5DA08C6A0156}" srcOrd="1" destOrd="0" parTransId="{F880396A-F233-4EC1-851F-26E0203842DE}" sibTransId="{80F3F5F6-1F9C-485E-A928-F45AD7B4D49D}"/>
    <dgm:cxn modelId="{5FCA492F-0A22-45D5-894E-69AD99C98A9B}" srcId="{D1E86CE3-80F4-49FD-9122-FE35E1ADE0AB}" destId="{D87D3128-0DC5-457B-A145-56D5D2624ED3}" srcOrd="2" destOrd="0" parTransId="{03DF9F65-6BDA-41CA-91F8-EFEADF99A172}" sibTransId="{C8C22FF7-A808-4FA2-AA62-0707381ACF0D}"/>
    <dgm:cxn modelId="{4AFAA731-8F1A-48A7-ABEE-3C3D165271FF}" type="presOf" srcId="{C06F979B-B542-4597-A20B-0D997BA17937}" destId="{F4E55743-002C-4BEA-8B07-216B1DDAA012}" srcOrd="0" destOrd="0" presId="urn:microsoft.com/office/officeart/2005/8/layout/vList5"/>
    <dgm:cxn modelId="{52520DDC-F1F4-4ED0-AADC-185F6180BA15}" type="presOf" srcId="{50BD3DDC-7147-4460-A09A-B094CC0FE291}" destId="{62DF2BBD-809B-4591-A3BC-7FE52DDDA16F}" srcOrd="0" destOrd="0" presId="urn:microsoft.com/office/officeart/2005/8/layout/vList5"/>
    <dgm:cxn modelId="{BDCAD259-1556-4EB4-B08A-DD1C8239E3E6}" srcId="{50BD3DDC-7147-4460-A09A-B094CC0FE291}" destId="{CE9933CE-62B8-48C8-B143-3DF822AB9823}" srcOrd="1" destOrd="0" parTransId="{7846A4E7-F37E-46EB-9A15-EA852E88AC89}" sibTransId="{6800E5D3-CB3E-4C10-83D8-DF5F040D314A}"/>
    <dgm:cxn modelId="{88481D51-CF5A-4770-A4B7-3B72DA0E6EE9}" type="presOf" srcId="{40541F1E-79DE-424B-92F1-8D24CCA827D2}" destId="{697E2B94-F13C-4368-906C-AEAE2F27396B}" srcOrd="0" destOrd="0" presId="urn:microsoft.com/office/officeart/2005/8/layout/vList5"/>
    <dgm:cxn modelId="{F92673AF-00C4-4B62-B684-91479A67D1FC}" type="presOf" srcId="{F0095F87-7D18-4F05-9B00-13EDE0463988}" destId="{1F361521-0AD2-4D3B-BB24-E84A9FE07836}" srcOrd="0" destOrd="0" presId="urn:microsoft.com/office/officeart/2005/8/layout/vList5"/>
    <dgm:cxn modelId="{7C6C0C2B-F640-4CDF-A166-48D7E61DA196}" type="presParOf" srcId="{4FABB567-4B0D-4C26-B874-39043D0A7770}" destId="{BA521DF3-15A7-4860-8CB0-60AD36359CAE}" srcOrd="0" destOrd="0" presId="urn:microsoft.com/office/officeart/2005/8/layout/vList5"/>
    <dgm:cxn modelId="{A9029C8A-CA11-453C-97B4-D8C5233F9533}" type="presParOf" srcId="{BA521DF3-15A7-4860-8CB0-60AD36359CAE}" destId="{62DF2BBD-809B-4591-A3BC-7FE52DDDA16F}" srcOrd="0" destOrd="0" presId="urn:microsoft.com/office/officeart/2005/8/layout/vList5"/>
    <dgm:cxn modelId="{B8B0283B-2F24-4D9F-A17E-9149099B1CE8}" type="presParOf" srcId="{BA521DF3-15A7-4860-8CB0-60AD36359CAE}" destId="{0F4A8C94-B7FD-44C3-82FE-7BEF812EABA7}" srcOrd="1" destOrd="0" presId="urn:microsoft.com/office/officeart/2005/8/layout/vList5"/>
    <dgm:cxn modelId="{B7CE9D22-DB65-41FE-899E-4E4974411C97}" type="presParOf" srcId="{4FABB567-4B0D-4C26-B874-39043D0A7770}" destId="{50628152-795A-4A92-AAF3-05637981DE1F}" srcOrd="1" destOrd="0" presId="urn:microsoft.com/office/officeart/2005/8/layout/vList5"/>
    <dgm:cxn modelId="{D48DF59A-886A-4700-BBEA-3BEFDE29A966}" type="presParOf" srcId="{4FABB567-4B0D-4C26-B874-39043D0A7770}" destId="{D9B773DA-D824-4965-BA6A-2D946C64E160}" srcOrd="2" destOrd="0" presId="urn:microsoft.com/office/officeart/2005/8/layout/vList5"/>
    <dgm:cxn modelId="{C9F6508D-4276-4A10-8C64-4695B36E929E}" type="presParOf" srcId="{D9B773DA-D824-4965-BA6A-2D946C64E160}" destId="{F4E55743-002C-4BEA-8B07-216B1DDAA012}" srcOrd="0" destOrd="0" presId="urn:microsoft.com/office/officeart/2005/8/layout/vList5"/>
    <dgm:cxn modelId="{39E33F04-6283-4A02-B0D9-6931CA0050AD}" type="presParOf" srcId="{D9B773DA-D824-4965-BA6A-2D946C64E160}" destId="{1F361521-0AD2-4D3B-BB24-E84A9FE07836}" srcOrd="1" destOrd="0" presId="urn:microsoft.com/office/officeart/2005/8/layout/vList5"/>
    <dgm:cxn modelId="{ADC526DD-3C30-48D0-9C33-F650372DB633}" type="presParOf" srcId="{4FABB567-4B0D-4C26-B874-39043D0A7770}" destId="{5BED8649-781C-4066-9BDF-997E779CCF6C}" srcOrd="3" destOrd="0" presId="urn:microsoft.com/office/officeart/2005/8/layout/vList5"/>
    <dgm:cxn modelId="{708B0D43-9022-4977-805C-B5E307DD7F07}" type="presParOf" srcId="{4FABB567-4B0D-4C26-B874-39043D0A7770}" destId="{9AC56C30-B719-4033-86DB-D3665429F5FA}" srcOrd="4" destOrd="0" presId="urn:microsoft.com/office/officeart/2005/8/layout/vList5"/>
    <dgm:cxn modelId="{FE01D7B9-938A-4515-814A-5A09665E4149}" type="presParOf" srcId="{9AC56C30-B719-4033-86DB-D3665429F5FA}" destId="{DD5CE408-88A7-470E-AC26-58CD60262DA8}" srcOrd="0" destOrd="0" presId="urn:microsoft.com/office/officeart/2005/8/layout/vList5"/>
    <dgm:cxn modelId="{049FB8A9-383D-487B-8524-FD6712CAAC45}" type="presParOf" srcId="{9AC56C30-B719-4033-86DB-D3665429F5FA}" destId="{697E2B94-F13C-4368-906C-AEAE2F2739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8A3D1-C22A-499A-880C-257384642E28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89C3417-CEFE-484F-9AD1-9F4D7C508DA2}">
      <dgm:prSet/>
      <dgm:spPr/>
      <dgm:t>
        <a:bodyPr/>
        <a:lstStyle/>
        <a:p>
          <a:r>
            <a:rPr lang="en-US" b="1" dirty="0"/>
            <a:t>Institutional Mechanisms </a:t>
          </a:r>
        </a:p>
      </dgm:t>
    </dgm:pt>
    <dgm:pt modelId="{42098D1F-B322-47A3-890A-6791291E3711}" type="parTrans" cxnId="{3356974E-06C2-4675-9993-1F7EAF93A97F}">
      <dgm:prSet/>
      <dgm:spPr/>
      <dgm:t>
        <a:bodyPr/>
        <a:lstStyle/>
        <a:p>
          <a:endParaRPr lang="en-US"/>
        </a:p>
      </dgm:t>
    </dgm:pt>
    <dgm:pt modelId="{15FB6CF3-3DF7-457C-9AE7-768109010595}" type="sibTrans" cxnId="{3356974E-06C2-4675-9993-1F7EAF93A97F}">
      <dgm:prSet/>
      <dgm:spPr/>
      <dgm:t>
        <a:bodyPr/>
        <a:lstStyle/>
        <a:p>
          <a:endParaRPr lang="en-US"/>
        </a:p>
      </dgm:t>
    </dgm:pt>
    <dgm:pt modelId="{C83CC49C-02F9-4A88-8ED9-0688B5671D29}">
      <dgm:prSet/>
      <dgm:spPr/>
      <dgm:t>
        <a:bodyPr/>
        <a:lstStyle/>
        <a:p>
          <a:r>
            <a:rPr lang="en-US" b="1" dirty="0"/>
            <a:t>Co-Design Laboratories </a:t>
          </a:r>
          <a:r>
            <a:rPr lang="en-US" dirty="0"/>
            <a:t>(</a:t>
          </a:r>
          <a:r>
            <a:rPr lang="en-US" dirty="0" err="1"/>
            <a:t>MindLab</a:t>
          </a:r>
          <a:r>
            <a:rPr lang="en-US" dirty="0"/>
            <a:t> Denmark; Office of Civic Imagination Bologna; </a:t>
          </a:r>
          <a:r>
            <a:rPr lang="en-US" dirty="0" err="1"/>
            <a:t>NYCx</a:t>
          </a:r>
          <a:r>
            <a:rPr lang="en-US" dirty="0"/>
            <a:t> Co-Lab; Mexico City Lab for the City)</a:t>
          </a:r>
        </a:p>
      </dgm:t>
    </dgm:pt>
    <dgm:pt modelId="{CBFE0826-67F2-4462-8CE4-2E5D4AC85D70}" type="parTrans" cxnId="{53F910BB-0F5C-484A-B129-BF7716DE8B79}">
      <dgm:prSet/>
      <dgm:spPr/>
      <dgm:t>
        <a:bodyPr/>
        <a:lstStyle/>
        <a:p>
          <a:endParaRPr lang="en-US"/>
        </a:p>
      </dgm:t>
    </dgm:pt>
    <dgm:pt modelId="{D8FCE78B-CA77-4A7E-956F-00B48886BBF1}" type="sibTrans" cxnId="{53F910BB-0F5C-484A-B129-BF7716DE8B79}">
      <dgm:prSet/>
      <dgm:spPr/>
      <dgm:t>
        <a:bodyPr/>
        <a:lstStyle/>
        <a:p>
          <a:endParaRPr lang="en-US"/>
        </a:p>
      </dgm:t>
    </dgm:pt>
    <dgm:pt modelId="{1F7805AE-E17E-49CB-9497-7674BA3C3439}">
      <dgm:prSet/>
      <dgm:spPr/>
      <dgm:t>
        <a:bodyPr/>
        <a:lstStyle/>
        <a:p>
          <a:r>
            <a:rPr lang="en-US" b="1" dirty="0"/>
            <a:t>Neighborhood Level Cooperative Development Agencies </a:t>
          </a:r>
          <a:r>
            <a:rPr lang="en-US" dirty="0"/>
            <a:t>(</a:t>
          </a:r>
          <a:r>
            <a:rPr lang="en-US" dirty="0" err="1"/>
            <a:t>Regies</a:t>
          </a:r>
          <a:r>
            <a:rPr lang="en-US" dirty="0"/>
            <a:t> des quartier/Paris; </a:t>
          </a:r>
          <a:r>
            <a:rPr lang="en-US" dirty="0" err="1"/>
            <a:t>Pilastro</a:t>
          </a:r>
          <a:r>
            <a:rPr lang="en-US" dirty="0"/>
            <a:t> Development Agency/Bologna; Collective Economy “Urban Villages”/Seoul, London, Shenzhen)</a:t>
          </a:r>
        </a:p>
      </dgm:t>
    </dgm:pt>
    <dgm:pt modelId="{51D82789-1A52-4FBC-95DE-0413FAE05591}" type="parTrans" cxnId="{23C080E1-8F87-4608-B356-82AB7F0F5A0E}">
      <dgm:prSet/>
      <dgm:spPr/>
      <dgm:t>
        <a:bodyPr/>
        <a:lstStyle/>
        <a:p>
          <a:endParaRPr lang="en-US"/>
        </a:p>
      </dgm:t>
    </dgm:pt>
    <dgm:pt modelId="{AE2B38A7-9A9A-4C2A-A170-D32C7D2E63C8}" type="sibTrans" cxnId="{23C080E1-8F87-4608-B356-82AB7F0F5A0E}">
      <dgm:prSet/>
      <dgm:spPr/>
      <dgm:t>
        <a:bodyPr/>
        <a:lstStyle/>
        <a:p>
          <a:endParaRPr lang="en-US"/>
        </a:p>
      </dgm:t>
    </dgm:pt>
    <dgm:pt modelId="{E0C30320-0899-4CD3-9B31-E3BAFE2DF5AD}">
      <dgm:prSet/>
      <dgm:spPr/>
      <dgm:t>
        <a:bodyPr/>
        <a:lstStyle/>
        <a:p>
          <a:r>
            <a:rPr lang="en-US" b="1" dirty="0"/>
            <a:t>Networked Co-Governance</a:t>
          </a:r>
          <a:r>
            <a:rPr lang="en-US" dirty="0"/>
            <a:t>: Neighborhood Houses/Turin, Berlin; </a:t>
          </a:r>
          <a:r>
            <a:rPr lang="en-US" dirty="0" err="1"/>
            <a:t>Abit@Giovani</a:t>
          </a:r>
          <a:r>
            <a:rPr lang="en-US" dirty="0"/>
            <a:t>/Milan; </a:t>
          </a:r>
          <a:r>
            <a:rPr lang="en-US" dirty="0" err="1"/>
            <a:t>Neighborspace</a:t>
          </a:r>
          <a:r>
            <a:rPr lang="en-US" dirty="0"/>
            <a:t>/Chicago)</a:t>
          </a:r>
        </a:p>
      </dgm:t>
    </dgm:pt>
    <dgm:pt modelId="{FC6BE420-288F-40BF-A844-AFBFD7655101}" type="parTrans" cxnId="{FE82F7AE-7A45-4B61-B639-6A54B86B7C3C}">
      <dgm:prSet/>
      <dgm:spPr/>
      <dgm:t>
        <a:bodyPr/>
        <a:lstStyle/>
        <a:p>
          <a:endParaRPr lang="en-US"/>
        </a:p>
      </dgm:t>
    </dgm:pt>
    <dgm:pt modelId="{C91F39B8-9BD1-464F-A39A-A87BFF3AECD6}" type="sibTrans" cxnId="{FE82F7AE-7A45-4B61-B639-6A54B86B7C3C}">
      <dgm:prSet/>
      <dgm:spPr/>
      <dgm:t>
        <a:bodyPr/>
        <a:lstStyle/>
        <a:p>
          <a:endParaRPr lang="en-US"/>
        </a:p>
      </dgm:t>
    </dgm:pt>
    <dgm:pt modelId="{085AA1E4-DA7C-4516-832C-9311E01E4B59}">
      <dgm:prSet/>
      <dgm:spPr/>
      <dgm:t>
        <a:bodyPr/>
        <a:lstStyle/>
        <a:p>
          <a:r>
            <a:rPr lang="en-US" b="1" dirty="0"/>
            <a:t>Enabling Legal Reforms</a:t>
          </a:r>
        </a:p>
      </dgm:t>
    </dgm:pt>
    <dgm:pt modelId="{A13B84AF-B08F-4FDC-85FC-E60282700EC4}" type="parTrans" cxnId="{3D10CB3E-14FD-48F2-ADD4-52E3C9BD2C78}">
      <dgm:prSet/>
      <dgm:spPr/>
      <dgm:t>
        <a:bodyPr/>
        <a:lstStyle/>
        <a:p>
          <a:endParaRPr lang="en-US"/>
        </a:p>
      </dgm:t>
    </dgm:pt>
    <dgm:pt modelId="{115F84B6-54B0-447E-A894-A4CC6053E6BA}" type="sibTrans" cxnId="{3D10CB3E-14FD-48F2-ADD4-52E3C9BD2C78}">
      <dgm:prSet/>
      <dgm:spPr/>
      <dgm:t>
        <a:bodyPr/>
        <a:lstStyle/>
        <a:p>
          <a:endParaRPr lang="en-US"/>
        </a:p>
      </dgm:t>
    </dgm:pt>
    <dgm:pt modelId="{0F4ECF83-074E-45A2-A367-5565903B4F85}">
      <dgm:prSet/>
      <dgm:spPr/>
      <dgm:t>
        <a:bodyPr/>
        <a:lstStyle/>
        <a:p>
          <a:r>
            <a:rPr lang="en-US" b="1" dirty="0"/>
            <a:t>Public-Community Pacts of Collaboration</a:t>
          </a:r>
          <a:r>
            <a:rPr lang="en-US" dirty="0"/>
            <a:t>: (Bologna Regulation on the Urban Commons )</a:t>
          </a:r>
        </a:p>
      </dgm:t>
    </dgm:pt>
    <dgm:pt modelId="{5B53F54C-8741-4F5F-8A40-8E0D2619A4B9}" type="parTrans" cxnId="{519C8DDA-26F5-4E3D-89F3-05A5ECD87575}">
      <dgm:prSet/>
      <dgm:spPr/>
      <dgm:t>
        <a:bodyPr/>
        <a:lstStyle/>
        <a:p>
          <a:endParaRPr lang="en-US"/>
        </a:p>
      </dgm:t>
    </dgm:pt>
    <dgm:pt modelId="{ED1A9CD3-F1A4-45D3-8C6F-585EE7B8472E}" type="sibTrans" cxnId="{519C8DDA-26F5-4E3D-89F3-05A5ECD87575}">
      <dgm:prSet/>
      <dgm:spPr/>
      <dgm:t>
        <a:bodyPr/>
        <a:lstStyle/>
        <a:p>
          <a:endParaRPr lang="en-US"/>
        </a:p>
      </dgm:t>
    </dgm:pt>
    <dgm:pt modelId="{2CAEC8C6-F3B2-4412-B923-DF7201EF61FC}">
      <dgm:prSet/>
      <dgm:spPr/>
      <dgm:t>
        <a:bodyPr/>
        <a:lstStyle/>
        <a:p>
          <a:r>
            <a:rPr lang="en-US" b="1" dirty="0"/>
            <a:t>City Sponsored Community Land Trusts </a:t>
          </a:r>
          <a:r>
            <a:rPr lang="en-US" dirty="0"/>
            <a:t>: (NYC Dept of Housing; San Juan Puerto Rico informal settlement)</a:t>
          </a:r>
        </a:p>
      </dgm:t>
    </dgm:pt>
    <dgm:pt modelId="{62B82983-18D5-4ACA-A92B-0387380D7423}" type="parTrans" cxnId="{7974363E-6C06-4A14-A99B-9B2F0A57A454}">
      <dgm:prSet/>
      <dgm:spPr/>
      <dgm:t>
        <a:bodyPr/>
        <a:lstStyle/>
        <a:p>
          <a:endParaRPr lang="en-US"/>
        </a:p>
      </dgm:t>
    </dgm:pt>
    <dgm:pt modelId="{5F8DDE77-8E39-46BD-98DC-93E7C07459A2}" type="sibTrans" cxnId="{7974363E-6C06-4A14-A99B-9B2F0A57A454}">
      <dgm:prSet/>
      <dgm:spPr/>
      <dgm:t>
        <a:bodyPr/>
        <a:lstStyle/>
        <a:p>
          <a:endParaRPr lang="en-US"/>
        </a:p>
      </dgm:t>
    </dgm:pt>
    <dgm:pt modelId="{95084977-0B05-4A35-A969-06CF6A58404D}">
      <dgm:prSet/>
      <dgm:spPr/>
      <dgm:t>
        <a:bodyPr/>
        <a:lstStyle/>
        <a:p>
          <a:r>
            <a:rPr lang="en-US" b="1" dirty="0"/>
            <a:t>Urban Civic Uses </a:t>
          </a:r>
          <a:r>
            <a:rPr lang="en-US" dirty="0"/>
            <a:t>(City of Naples ordinance; UK Localism Act)</a:t>
          </a:r>
        </a:p>
      </dgm:t>
    </dgm:pt>
    <dgm:pt modelId="{ADC27D30-D28E-4707-87D0-8AB864EB7C9A}" type="parTrans" cxnId="{244CFC9F-C161-427E-A33D-0105D5DB23D9}">
      <dgm:prSet/>
      <dgm:spPr/>
      <dgm:t>
        <a:bodyPr/>
        <a:lstStyle/>
        <a:p>
          <a:endParaRPr lang="en-US"/>
        </a:p>
      </dgm:t>
    </dgm:pt>
    <dgm:pt modelId="{8994328D-A5F6-4F94-9BB4-6FD05541020F}" type="sibTrans" cxnId="{244CFC9F-C161-427E-A33D-0105D5DB23D9}">
      <dgm:prSet/>
      <dgm:spPr/>
      <dgm:t>
        <a:bodyPr/>
        <a:lstStyle/>
        <a:p>
          <a:endParaRPr lang="en-US"/>
        </a:p>
      </dgm:t>
    </dgm:pt>
    <dgm:pt modelId="{9AA326E0-882F-4CA9-B2AC-B5F199368477}">
      <dgm:prSet/>
      <dgm:spPr/>
      <dgm:t>
        <a:bodyPr/>
        <a:lstStyle/>
        <a:p>
          <a:r>
            <a:rPr lang="en-US" b="1" dirty="0"/>
            <a:t>Collaborative Digital Platforms</a:t>
          </a:r>
        </a:p>
      </dgm:t>
    </dgm:pt>
    <dgm:pt modelId="{8D58B073-BFA1-4D43-B14D-C543F7B180E7}" type="parTrans" cxnId="{4D752D60-5CD7-46AA-AF12-A38A91B06E6F}">
      <dgm:prSet/>
      <dgm:spPr/>
      <dgm:t>
        <a:bodyPr/>
        <a:lstStyle/>
        <a:p>
          <a:endParaRPr lang="en-US"/>
        </a:p>
      </dgm:t>
    </dgm:pt>
    <dgm:pt modelId="{BCFD9172-8C32-4D2D-AABB-F85A3B95C2B7}" type="sibTrans" cxnId="{4D752D60-5CD7-46AA-AF12-A38A91B06E6F}">
      <dgm:prSet/>
      <dgm:spPr/>
      <dgm:t>
        <a:bodyPr/>
        <a:lstStyle/>
        <a:p>
          <a:endParaRPr lang="en-US"/>
        </a:p>
      </dgm:t>
    </dgm:pt>
    <dgm:pt modelId="{C14AA673-AA60-4DC9-9819-C3C9C0DD51F1}">
      <dgm:prSet/>
      <dgm:spPr/>
      <dgm:t>
        <a:bodyPr/>
        <a:lstStyle/>
        <a:p>
          <a:r>
            <a:rPr lang="en-US" i="1" dirty="0" err="1"/>
            <a:t>Decidem</a:t>
          </a:r>
          <a:r>
            <a:rPr lang="en-US" dirty="0"/>
            <a:t>/City of Barcelona</a:t>
          </a:r>
        </a:p>
      </dgm:t>
    </dgm:pt>
    <dgm:pt modelId="{1467E9B0-3F54-45ED-8E91-8E1480304BB8}" type="parTrans" cxnId="{AFF3D23C-716D-4E98-A7B2-C3733B5DC434}">
      <dgm:prSet/>
      <dgm:spPr/>
      <dgm:t>
        <a:bodyPr/>
        <a:lstStyle/>
        <a:p>
          <a:endParaRPr lang="en-US"/>
        </a:p>
      </dgm:t>
    </dgm:pt>
    <dgm:pt modelId="{8C02FBB1-3CA0-43BD-9B5D-A0DB7EDE3B8A}" type="sibTrans" cxnId="{AFF3D23C-716D-4E98-A7B2-C3733B5DC434}">
      <dgm:prSet/>
      <dgm:spPr/>
      <dgm:t>
        <a:bodyPr/>
        <a:lstStyle/>
        <a:p>
          <a:endParaRPr lang="en-US"/>
        </a:p>
      </dgm:t>
    </dgm:pt>
    <dgm:pt modelId="{6AE75B3A-8781-4973-B34F-3F46B3D2252E}">
      <dgm:prSet/>
      <dgm:spPr/>
      <dgm:t>
        <a:bodyPr/>
        <a:lstStyle/>
        <a:p>
          <a:r>
            <a:rPr lang="en-US" i="1" dirty="0" err="1"/>
            <a:t>SynAthina</a:t>
          </a:r>
          <a:r>
            <a:rPr lang="en-US" dirty="0"/>
            <a:t>/City of Athens</a:t>
          </a:r>
        </a:p>
      </dgm:t>
    </dgm:pt>
    <dgm:pt modelId="{FC417A9E-1322-4AC5-AC0D-41144A1DD902}" type="parTrans" cxnId="{6F5D9DEB-32A4-458D-B1AA-5C3AD9C83964}">
      <dgm:prSet/>
      <dgm:spPr/>
      <dgm:t>
        <a:bodyPr/>
        <a:lstStyle/>
        <a:p>
          <a:endParaRPr lang="en-US"/>
        </a:p>
      </dgm:t>
    </dgm:pt>
    <dgm:pt modelId="{3419C131-A161-4BC1-86BA-681524A2533A}" type="sibTrans" cxnId="{6F5D9DEB-32A4-458D-B1AA-5C3AD9C83964}">
      <dgm:prSet/>
      <dgm:spPr/>
      <dgm:t>
        <a:bodyPr/>
        <a:lstStyle/>
        <a:p>
          <a:endParaRPr lang="en-US"/>
        </a:p>
      </dgm:t>
    </dgm:pt>
    <dgm:pt modelId="{0911DCA6-945C-4367-AB9C-B5791904F853}">
      <dgm:prSet/>
      <dgm:spPr/>
      <dgm:t>
        <a:bodyPr/>
        <a:lstStyle/>
        <a:p>
          <a:r>
            <a:rPr lang="en-US" i="1" dirty="0" err="1"/>
            <a:t>Iperbole</a:t>
          </a:r>
          <a:r>
            <a:rPr lang="en-US" dirty="0"/>
            <a:t>/City of Bologna</a:t>
          </a:r>
        </a:p>
      </dgm:t>
    </dgm:pt>
    <dgm:pt modelId="{D1F32C24-B9FB-4D98-BB76-6650EA080189}" type="parTrans" cxnId="{B4BA9A8F-CD66-4D42-AD78-A3B52DF678B3}">
      <dgm:prSet/>
      <dgm:spPr/>
      <dgm:t>
        <a:bodyPr/>
        <a:lstStyle/>
        <a:p>
          <a:endParaRPr lang="en-US"/>
        </a:p>
      </dgm:t>
    </dgm:pt>
    <dgm:pt modelId="{2A7F77D9-09D3-4FDD-A0F3-9D5F7433160C}" type="sibTrans" cxnId="{B4BA9A8F-CD66-4D42-AD78-A3B52DF678B3}">
      <dgm:prSet/>
      <dgm:spPr/>
      <dgm:t>
        <a:bodyPr/>
        <a:lstStyle/>
        <a:p>
          <a:endParaRPr lang="en-US"/>
        </a:p>
      </dgm:t>
    </dgm:pt>
    <dgm:pt modelId="{3AFF793C-5D6A-4CA1-8A59-15D4D9871F07}" type="pres">
      <dgm:prSet presAssocID="{1E88A3D1-C22A-499A-880C-257384642E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3B299-4306-47CA-B6BC-7D682DA7F5F4}" type="pres">
      <dgm:prSet presAssocID="{D89C3417-CEFE-484F-9AD1-9F4D7C508DA2}" presName="parentLin" presStyleCnt="0"/>
      <dgm:spPr/>
    </dgm:pt>
    <dgm:pt modelId="{4169CFEC-C9C8-47EA-8D2C-E1B1CEB5C168}" type="pres">
      <dgm:prSet presAssocID="{D89C3417-CEFE-484F-9AD1-9F4D7C508D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B4B0A1A-5C9A-4106-A7C6-40B54A338F1F}" type="pres">
      <dgm:prSet presAssocID="{D89C3417-CEFE-484F-9AD1-9F4D7C508D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2DA9-B1F8-43F8-BD6F-7AC157BE8AE1}" type="pres">
      <dgm:prSet presAssocID="{D89C3417-CEFE-484F-9AD1-9F4D7C508DA2}" presName="negativeSpace" presStyleCnt="0"/>
      <dgm:spPr/>
    </dgm:pt>
    <dgm:pt modelId="{E2EBB8F8-1E7F-4ADF-B18C-D5F235CF866C}" type="pres">
      <dgm:prSet presAssocID="{D89C3417-CEFE-484F-9AD1-9F4D7C508DA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023C-31B8-4FBF-9734-2006184B55E3}" type="pres">
      <dgm:prSet presAssocID="{15FB6CF3-3DF7-457C-9AE7-768109010595}" presName="spaceBetweenRectangles" presStyleCnt="0"/>
      <dgm:spPr/>
    </dgm:pt>
    <dgm:pt modelId="{534A05F9-C933-425E-A1E7-34EE0F9B3C48}" type="pres">
      <dgm:prSet presAssocID="{085AA1E4-DA7C-4516-832C-9311E01E4B59}" presName="parentLin" presStyleCnt="0"/>
      <dgm:spPr/>
    </dgm:pt>
    <dgm:pt modelId="{875BC752-61DA-4D99-BBFD-AC0138F09CF9}" type="pres">
      <dgm:prSet presAssocID="{085AA1E4-DA7C-4516-832C-9311E01E4B5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B7B543-8167-44A4-B8EC-EF6CB6519664}" type="pres">
      <dgm:prSet presAssocID="{085AA1E4-DA7C-4516-832C-9311E01E4B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8541-E7AC-4EDE-BCFE-F4EEFF378307}" type="pres">
      <dgm:prSet presAssocID="{085AA1E4-DA7C-4516-832C-9311E01E4B59}" presName="negativeSpace" presStyleCnt="0"/>
      <dgm:spPr/>
    </dgm:pt>
    <dgm:pt modelId="{4C3647EB-E54E-4EF4-927B-18145C2857CC}" type="pres">
      <dgm:prSet presAssocID="{085AA1E4-DA7C-4516-832C-9311E01E4B5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907F6-0D26-4CEB-88DB-FE8B5A5E60BB}" type="pres">
      <dgm:prSet presAssocID="{115F84B6-54B0-447E-A894-A4CC6053E6BA}" presName="spaceBetweenRectangles" presStyleCnt="0"/>
      <dgm:spPr/>
    </dgm:pt>
    <dgm:pt modelId="{1724BDC0-7A99-4E3A-9A2B-CC80C36932E9}" type="pres">
      <dgm:prSet presAssocID="{9AA326E0-882F-4CA9-B2AC-B5F199368477}" presName="parentLin" presStyleCnt="0"/>
      <dgm:spPr/>
    </dgm:pt>
    <dgm:pt modelId="{8606F80A-4891-4FDF-8448-F58AD4FA54A5}" type="pres">
      <dgm:prSet presAssocID="{9AA326E0-882F-4CA9-B2AC-B5F19936847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49A322F-3F96-4945-9134-9FA1383CC260}" type="pres">
      <dgm:prSet presAssocID="{9AA326E0-882F-4CA9-B2AC-B5F1993684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EE810-43A6-47AF-B7EA-5BCC633A5BFC}" type="pres">
      <dgm:prSet presAssocID="{9AA326E0-882F-4CA9-B2AC-B5F199368477}" presName="negativeSpace" presStyleCnt="0"/>
      <dgm:spPr/>
    </dgm:pt>
    <dgm:pt modelId="{76251C3E-794A-4B03-8EAC-6B1208B6FFEA}" type="pres">
      <dgm:prSet presAssocID="{9AA326E0-882F-4CA9-B2AC-B5F19936847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4D820-16BC-423A-A8F2-3300AD502A5A}" type="presOf" srcId="{0911DCA6-945C-4367-AB9C-B5791904F853}" destId="{76251C3E-794A-4B03-8EAC-6B1208B6FFEA}" srcOrd="0" destOrd="2" presId="urn:microsoft.com/office/officeart/2005/8/layout/list1"/>
    <dgm:cxn modelId="{6F5D9DEB-32A4-458D-B1AA-5C3AD9C83964}" srcId="{9AA326E0-882F-4CA9-B2AC-B5F199368477}" destId="{6AE75B3A-8781-4973-B34F-3F46B3D2252E}" srcOrd="1" destOrd="0" parTransId="{FC417A9E-1322-4AC5-AC0D-41144A1DD902}" sibTransId="{3419C131-A161-4BC1-86BA-681524A2533A}"/>
    <dgm:cxn modelId="{4D752D60-5CD7-46AA-AF12-A38A91B06E6F}" srcId="{1E88A3D1-C22A-499A-880C-257384642E28}" destId="{9AA326E0-882F-4CA9-B2AC-B5F199368477}" srcOrd="2" destOrd="0" parTransId="{8D58B073-BFA1-4D43-B14D-C543F7B180E7}" sibTransId="{BCFD9172-8C32-4D2D-AABB-F85A3B95C2B7}"/>
    <dgm:cxn modelId="{783D857C-5519-4A94-85D8-EA056D489E14}" type="presOf" srcId="{085AA1E4-DA7C-4516-832C-9311E01E4B59}" destId="{875BC752-61DA-4D99-BBFD-AC0138F09CF9}" srcOrd="0" destOrd="0" presId="urn:microsoft.com/office/officeart/2005/8/layout/list1"/>
    <dgm:cxn modelId="{E9E368EF-C123-43F5-9A05-A038EF099B9D}" type="presOf" srcId="{085AA1E4-DA7C-4516-832C-9311E01E4B59}" destId="{E4B7B543-8167-44A4-B8EC-EF6CB6519664}" srcOrd="1" destOrd="0" presId="urn:microsoft.com/office/officeart/2005/8/layout/list1"/>
    <dgm:cxn modelId="{519C8DDA-26F5-4E3D-89F3-05A5ECD87575}" srcId="{085AA1E4-DA7C-4516-832C-9311E01E4B59}" destId="{0F4ECF83-074E-45A2-A367-5565903B4F85}" srcOrd="0" destOrd="0" parTransId="{5B53F54C-8741-4F5F-8A40-8E0D2619A4B9}" sibTransId="{ED1A9CD3-F1A4-45D3-8C6F-585EE7B8472E}"/>
    <dgm:cxn modelId="{3356974E-06C2-4675-9993-1F7EAF93A97F}" srcId="{1E88A3D1-C22A-499A-880C-257384642E28}" destId="{D89C3417-CEFE-484F-9AD1-9F4D7C508DA2}" srcOrd="0" destOrd="0" parTransId="{42098D1F-B322-47A3-890A-6791291E3711}" sibTransId="{15FB6CF3-3DF7-457C-9AE7-768109010595}"/>
    <dgm:cxn modelId="{53F910BB-0F5C-484A-B129-BF7716DE8B79}" srcId="{D89C3417-CEFE-484F-9AD1-9F4D7C508DA2}" destId="{C83CC49C-02F9-4A88-8ED9-0688B5671D29}" srcOrd="0" destOrd="0" parTransId="{CBFE0826-67F2-4462-8CE4-2E5D4AC85D70}" sibTransId="{D8FCE78B-CA77-4A7E-956F-00B48886BBF1}"/>
    <dgm:cxn modelId="{1B82705A-A931-4620-9205-8F5FA55CEAF8}" type="presOf" srcId="{D89C3417-CEFE-484F-9AD1-9F4D7C508DA2}" destId="{6B4B0A1A-5C9A-4106-A7C6-40B54A338F1F}" srcOrd="1" destOrd="0" presId="urn:microsoft.com/office/officeart/2005/8/layout/list1"/>
    <dgm:cxn modelId="{ABA27A56-5ED1-43A2-924D-83891D5FC142}" type="presOf" srcId="{1E88A3D1-C22A-499A-880C-257384642E28}" destId="{3AFF793C-5D6A-4CA1-8A59-15D4D9871F07}" srcOrd="0" destOrd="0" presId="urn:microsoft.com/office/officeart/2005/8/layout/list1"/>
    <dgm:cxn modelId="{7974363E-6C06-4A14-A99B-9B2F0A57A454}" srcId="{085AA1E4-DA7C-4516-832C-9311E01E4B59}" destId="{2CAEC8C6-F3B2-4412-B923-DF7201EF61FC}" srcOrd="1" destOrd="0" parTransId="{62B82983-18D5-4ACA-A92B-0387380D7423}" sibTransId="{5F8DDE77-8E39-46BD-98DC-93E7C07459A2}"/>
    <dgm:cxn modelId="{83424C3D-E084-42EA-88AB-4E95B73F953B}" type="presOf" srcId="{D89C3417-CEFE-484F-9AD1-9F4D7C508DA2}" destId="{4169CFEC-C9C8-47EA-8D2C-E1B1CEB5C168}" srcOrd="0" destOrd="0" presId="urn:microsoft.com/office/officeart/2005/8/layout/list1"/>
    <dgm:cxn modelId="{85DADBFB-A2B5-47D0-BBBC-7177AF970542}" type="presOf" srcId="{1F7805AE-E17E-49CB-9497-7674BA3C3439}" destId="{E2EBB8F8-1E7F-4ADF-B18C-D5F235CF866C}" srcOrd="0" destOrd="1" presId="urn:microsoft.com/office/officeart/2005/8/layout/list1"/>
    <dgm:cxn modelId="{2ACFC8E7-A2D4-4B95-8749-036A4E219D81}" type="presOf" srcId="{6AE75B3A-8781-4973-B34F-3F46B3D2252E}" destId="{76251C3E-794A-4B03-8EAC-6B1208B6FFEA}" srcOrd="0" destOrd="1" presId="urn:microsoft.com/office/officeart/2005/8/layout/list1"/>
    <dgm:cxn modelId="{4701B3C2-F3D9-4CCA-993C-827B85328D90}" type="presOf" srcId="{E0C30320-0899-4CD3-9B31-E3BAFE2DF5AD}" destId="{E2EBB8F8-1E7F-4ADF-B18C-D5F235CF866C}" srcOrd="0" destOrd="2" presId="urn:microsoft.com/office/officeart/2005/8/layout/list1"/>
    <dgm:cxn modelId="{8CD01B1C-5BDF-446F-AF0F-17B9946C5A29}" type="presOf" srcId="{9AA326E0-882F-4CA9-B2AC-B5F199368477}" destId="{D49A322F-3F96-4945-9134-9FA1383CC260}" srcOrd="1" destOrd="0" presId="urn:microsoft.com/office/officeart/2005/8/layout/list1"/>
    <dgm:cxn modelId="{256141FD-F46B-4D48-AE38-A66A1DA9018F}" type="presOf" srcId="{0F4ECF83-074E-45A2-A367-5565903B4F85}" destId="{4C3647EB-E54E-4EF4-927B-18145C2857CC}" srcOrd="0" destOrd="0" presId="urn:microsoft.com/office/officeart/2005/8/layout/list1"/>
    <dgm:cxn modelId="{244CFC9F-C161-427E-A33D-0105D5DB23D9}" srcId="{085AA1E4-DA7C-4516-832C-9311E01E4B59}" destId="{95084977-0B05-4A35-A969-06CF6A58404D}" srcOrd="2" destOrd="0" parTransId="{ADC27D30-D28E-4707-87D0-8AB864EB7C9A}" sibTransId="{8994328D-A5F6-4F94-9BB4-6FD05541020F}"/>
    <dgm:cxn modelId="{49589E24-1DBD-4D6E-A491-DCB2CDCE88F3}" type="presOf" srcId="{9AA326E0-882F-4CA9-B2AC-B5F199368477}" destId="{8606F80A-4891-4FDF-8448-F58AD4FA54A5}" srcOrd="0" destOrd="0" presId="urn:microsoft.com/office/officeart/2005/8/layout/list1"/>
    <dgm:cxn modelId="{FE82F7AE-7A45-4B61-B639-6A54B86B7C3C}" srcId="{D89C3417-CEFE-484F-9AD1-9F4D7C508DA2}" destId="{E0C30320-0899-4CD3-9B31-E3BAFE2DF5AD}" srcOrd="2" destOrd="0" parTransId="{FC6BE420-288F-40BF-A844-AFBFD7655101}" sibTransId="{C91F39B8-9BD1-464F-A39A-A87BFF3AECD6}"/>
    <dgm:cxn modelId="{AFF3D23C-716D-4E98-A7B2-C3733B5DC434}" srcId="{9AA326E0-882F-4CA9-B2AC-B5F199368477}" destId="{C14AA673-AA60-4DC9-9819-C3C9C0DD51F1}" srcOrd="0" destOrd="0" parTransId="{1467E9B0-3F54-45ED-8E91-8E1480304BB8}" sibTransId="{8C02FBB1-3CA0-43BD-9B5D-A0DB7EDE3B8A}"/>
    <dgm:cxn modelId="{74F925CE-3B35-4603-BB9F-88A1F3629ACD}" type="presOf" srcId="{C14AA673-AA60-4DC9-9819-C3C9C0DD51F1}" destId="{76251C3E-794A-4B03-8EAC-6B1208B6FFEA}" srcOrd="0" destOrd="0" presId="urn:microsoft.com/office/officeart/2005/8/layout/list1"/>
    <dgm:cxn modelId="{23C080E1-8F87-4608-B356-82AB7F0F5A0E}" srcId="{D89C3417-CEFE-484F-9AD1-9F4D7C508DA2}" destId="{1F7805AE-E17E-49CB-9497-7674BA3C3439}" srcOrd="1" destOrd="0" parTransId="{51D82789-1A52-4FBC-95DE-0413FAE05591}" sibTransId="{AE2B38A7-9A9A-4C2A-A170-D32C7D2E63C8}"/>
    <dgm:cxn modelId="{391F99C9-A868-457D-90A8-BF4447C01C9E}" type="presOf" srcId="{C83CC49C-02F9-4A88-8ED9-0688B5671D29}" destId="{E2EBB8F8-1E7F-4ADF-B18C-D5F235CF866C}" srcOrd="0" destOrd="0" presId="urn:microsoft.com/office/officeart/2005/8/layout/list1"/>
    <dgm:cxn modelId="{B4BA9A8F-CD66-4D42-AD78-A3B52DF678B3}" srcId="{9AA326E0-882F-4CA9-B2AC-B5F199368477}" destId="{0911DCA6-945C-4367-AB9C-B5791904F853}" srcOrd="2" destOrd="0" parTransId="{D1F32C24-B9FB-4D98-BB76-6650EA080189}" sibTransId="{2A7F77D9-09D3-4FDD-A0F3-9D5F7433160C}"/>
    <dgm:cxn modelId="{3D10CB3E-14FD-48F2-ADD4-52E3C9BD2C78}" srcId="{1E88A3D1-C22A-499A-880C-257384642E28}" destId="{085AA1E4-DA7C-4516-832C-9311E01E4B59}" srcOrd="1" destOrd="0" parTransId="{A13B84AF-B08F-4FDC-85FC-E60282700EC4}" sibTransId="{115F84B6-54B0-447E-A894-A4CC6053E6BA}"/>
    <dgm:cxn modelId="{2FAEE558-71EB-4169-98FA-721371A94E91}" type="presOf" srcId="{95084977-0B05-4A35-A969-06CF6A58404D}" destId="{4C3647EB-E54E-4EF4-927B-18145C2857CC}" srcOrd="0" destOrd="2" presId="urn:microsoft.com/office/officeart/2005/8/layout/list1"/>
    <dgm:cxn modelId="{A14F7DC1-C108-4422-ABE5-7F7516943553}" type="presOf" srcId="{2CAEC8C6-F3B2-4412-B923-DF7201EF61FC}" destId="{4C3647EB-E54E-4EF4-927B-18145C2857CC}" srcOrd="0" destOrd="1" presId="urn:microsoft.com/office/officeart/2005/8/layout/list1"/>
    <dgm:cxn modelId="{C2497536-534E-4148-97A4-491C293912D0}" type="presParOf" srcId="{3AFF793C-5D6A-4CA1-8A59-15D4D9871F07}" destId="{1033B299-4306-47CA-B6BC-7D682DA7F5F4}" srcOrd="0" destOrd="0" presId="urn:microsoft.com/office/officeart/2005/8/layout/list1"/>
    <dgm:cxn modelId="{5175EE5E-CD16-4452-9856-4D2C08143F5A}" type="presParOf" srcId="{1033B299-4306-47CA-B6BC-7D682DA7F5F4}" destId="{4169CFEC-C9C8-47EA-8D2C-E1B1CEB5C168}" srcOrd="0" destOrd="0" presId="urn:microsoft.com/office/officeart/2005/8/layout/list1"/>
    <dgm:cxn modelId="{0A90A920-B7D4-4CC1-9DE9-EE8EF490A83D}" type="presParOf" srcId="{1033B299-4306-47CA-B6BC-7D682DA7F5F4}" destId="{6B4B0A1A-5C9A-4106-A7C6-40B54A338F1F}" srcOrd="1" destOrd="0" presId="urn:microsoft.com/office/officeart/2005/8/layout/list1"/>
    <dgm:cxn modelId="{F3949C8A-8205-4DCB-A3D1-214C5389FBFB}" type="presParOf" srcId="{3AFF793C-5D6A-4CA1-8A59-15D4D9871F07}" destId="{F9962DA9-B1F8-43F8-BD6F-7AC157BE8AE1}" srcOrd="1" destOrd="0" presId="urn:microsoft.com/office/officeart/2005/8/layout/list1"/>
    <dgm:cxn modelId="{33F43C84-E47F-4374-AE9D-A4A9283F53B2}" type="presParOf" srcId="{3AFF793C-5D6A-4CA1-8A59-15D4D9871F07}" destId="{E2EBB8F8-1E7F-4ADF-B18C-D5F235CF866C}" srcOrd="2" destOrd="0" presId="urn:microsoft.com/office/officeart/2005/8/layout/list1"/>
    <dgm:cxn modelId="{93C95E9C-F523-4B18-B973-8E96ADAD0A00}" type="presParOf" srcId="{3AFF793C-5D6A-4CA1-8A59-15D4D9871F07}" destId="{B08F023C-31B8-4FBF-9734-2006184B55E3}" srcOrd="3" destOrd="0" presId="urn:microsoft.com/office/officeart/2005/8/layout/list1"/>
    <dgm:cxn modelId="{0B60EFD5-D52F-4C29-AFA3-332B9D9DDEE3}" type="presParOf" srcId="{3AFF793C-5D6A-4CA1-8A59-15D4D9871F07}" destId="{534A05F9-C933-425E-A1E7-34EE0F9B3C48}" srcOrd="4" destOrd="0" presId="urn:microsoft.com/office/officeart/2005/8/layout/list1"/>
    <dgm:cxn modelId="{15D1CFEC-4091-47D6-A6FF-5EFD378AAF12}" type="presParOf" srcId="{534A05F9-C933-425E-A1E7-34EE0F9B3C48}" destId="{875BC752-61DA-4D99-BBFD-AC0138F09CF9}" srcOrd="0" destOrd="0" presId="urn:microsoft.com/office/officeart/2005/8/layout/list1"/>
    <dgm:cxn modelId="{53AA0DB7-C3CE-4055-B398-BE84776D3983}" type="presParOf" srcId="{534A05F9-C933-425E-A1E7-34EE0F9B3C48}" destId="{E4B7B543-8167-44A4-B8EC-EF6CB6519664}" srcOrd="1" destOrd="0" presId="urn:microsoft.com/office/officeart/2005/8/layout/list1"/>
    <dgm:cxn modelId="{76F9D4E2-9FD5-451B-8EF8-27E8757994F0}" type="presParOf" srcId="{3AFF793C-5D6A-4CA1-8A59-15D4D9871F07}" destId="{E0358541-E7AC-4EDE-BCFE-F4EEFF378307}" srcOrd="5" destOrd="0" presId="urn:microsoft.com/office/officeart/2005/8/layout/list1"/>
    <dgm:cxn modelId="{60ACD2F1-476F-4355-B25D-BC67D51B62BC}" type="presParOf" srcId="{3AFF793C-5D6A-4CA1-8A59-15D4D9871F07}" destId="{4C3647EB-E54E-4EF4-927B-18145C2857CC}" srcOrd="6" destOrd="0" presId="urn:microsoft.com/office/officeart/2005/8/layout/list1"/>
    <dgm:cxn modelId="{0B47A139-5BB0-4075-B013-E47FC5C48B07}" type="presParOf" srcId="{3AFF793C-5D6A-4CA1-8A59-15D4D9871F07}" destId="{334907F6-0D26-4CEB-88DB-FE8B5A5E60BB}" srcOrd="7" destOrd="0" presId="urn:microsoft.com/office/officeart/2005/8/layout/list1"/>
    <dgm:cxn modelId="{B7DCD63F-55B4-4BCF-A567-626CAAFB2970}" type="presParOf" srcId="{3AFF793C-5D6A-4CA1-8A59-15D4D9871F07}" destId="{1724BDC0-7A99-4E3A-9A2B-CC80C36932E9}" srcOrd="8" destOrd="0" presId="urn:microsoft.com/office/officeart/2005/8/layout/list1"/>
    <dgm:cxn modelId="{6E6A9066-1840-45A1-810A-8623784C45CD}" type="presParOf" srcId="{1724BDC0-7A99-4E3A-9A2B-CC80C36932E9}" destId="{8606F80A-4891-4FDF-8448-F58AD4FA54A5}" srcOrd="0" destOrd="0" presId="urn:microsoft.com/office/officeart/2005/8/layout/list1"/>
    <dgm:cxn modelId="{DC4A6611-9782-4A6E-8039-DC565BD5E415}" type="presParOf" srcId="{1724BDC0-7A99-4E3A-9A2B-CC80C36932E9}" destId="{D49A322F-3F96-4945-9134-9FA1383CC260}" srcOrd="1" destOrd="0" presId="urn:microsoft.com/office/officeart/2005/8/layout/list1"/>
    <dgm:cxn modelId="{D07DD20E-B037-4708-8B69-8B5FB597B92D}" type="presParOf" srcId="{3AFF793C-5D6A-4CA1-8A59-15D4D9871F07}" destId="{8ECEE810-43A6-47AF-B7EA-5BCC633A5BFC}" srcOrd="9" destOrd="0" presId="urn:microsoft.com/office/officeart/2005/8/layout/list1"/>
    <dgm:cxn modelId="{4256CF16-3066-4B7F-A5E9-A5727B873172}" type="presParOf" srcId="{3AFF793C-5D6A-4CA1-8A59-15D4D9871F07}" destId="{76251C3E-794A-4B03-8EAC-6B1208B6FF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F1AB2-65AA-40F5-B758-6A7517E7385D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 dirty="0"/>
            <a:t>Open access</a:t>
          </a:r>
          <a:r>
            <a:rPr lang="en-US" sz="1200" kern="1200" dirty="0"/>
            <a:t>, </a:t>
          </a:r>
          <a:r>
            <a:rPr lang="en-US" sz="1200" b="1" i="1" kern="1200" dirty="0"/>
            <a:t>unregulated resources result in overconsumption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Users are self-interested, rational actors who will not cooperate</a:t>
          </a:r>
        </a:p>
      </dsp:txBody>
      <dsp:txXfrm rot="-5400000">
        <a:off x="3785615" y="118169"/>
        <a:ext cx="6697334" cy="603548"/>
      </dsp:txXfrm>
    </dsp:sp>
    <dsp:sp modelId="{9ABE37CE-3F43-4177-AF93-A1CEA8B4D762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/>
            <a:t>Garret Hardin’s Tragedy of the Commons</a:t>
          </a:r>
          <a:r>
            <a:rPr lang="en-US" sz="2300" kern="1200" dirty="0"/>
            <a:t>:  </a:t>
          </a:r>
        </a:p>
      </dsp:txBody>
      <dsp:txXfrm>
        <a:off x="40813" y="42725"/>
        <a:ext cx="3703990" cy="754434"/>
      </dsp:txXfrm>
    </dsp:sp>
    <dsp:sp modelId="{3E2A6178-5041-4815-A2B7-FF59E4E58A27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/>
            <a:t>Open resources can result in solidarity, not tragedy— “the more the merrier”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Courts and laws protect open access, even if it is privately owned resource</a:t>
          </a:r>
        </a:p>
      </dsp:txBody>
      <dsp:txXfrm rot="-5400000">
        <a:off x="3785615" y="996032"/>
        <a:ext cx="6697334" cy="603548"/>
      </dsp:txXfrm>
    </dsp:sp>
    <dsp:sp modelId="{4D4B7D68-B4A6-4021-93BA-BEE333443341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/>
            <a:t>Carol Rose’s Comedy of the Commons</a:t>
          </a:r>
          <a:r>
            <a:rPr lang="en-US" sz="2300" kern="1200"/>
            <a:t>:</a:t>
          </a:r>
        </a:p>
      </dsp:txBody>
      <dsp:txXfrm>
        <a:off x="40813" y="920588"/>
        <a:ext cx="3703990" cy="754434"/>
      </dsp:txXfrm>
    </dsp:sp>
    <dsp:sp modelId="{AE7622F0-D21C-4C4A-BEA2-09DD53B53CDA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/>
            <a:t>Users can cooperatively manage common pool resources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Under certain circumstances, users are able to design, enforce and monitor the rules for the resource (often by working with government agencies/public officials)</a:t>
          </a:r>
        </a:p>
      </dsp:txBody>
      <dsp:txXfrm rot="-5400000">
        <a:off x="3785615" y="1873895"/>
        <a:ext cx="6697334" cy="603548"/>
      </dsp:txXfrm>
    </dsp:sp>
    <dsp:sp modelId="{7DD4B0BB-8143-4DAB-A350-3081D58804F8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993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3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3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/>
            <a:t>Elinor Ostrom’s Collectively Governed Resources</a:t>
          </a:r>
          <a:r>
            <a:rPr lang="en-US" sz="2300" kern="1200"/>
            <a:t>:</a:t>
          </a:r>
        </a:p>
      </dsp:txBody>
      <dsp:txXfrm>
        <a:off x="40813" y="1798451"/>
        <a:ext cx="3703990" cy="754434"/>
      </dsp:txXfrm>
    </dsp:sp>
    <dsp:sp modelId="{FD04BF4C-DFA5-4A72-9F16-2ECC2F23E541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 dirty="0"/>
            <a:t>Institutions designed for developing and sharing resources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Particularly for intangible resources such as knowledge, information, and culture</a:t>
          </a:r>
        </a:p>
      </dsp:txBody>
      <dsp:txXfrm rot="-5400000">
        <a:off x="3785615" y="2751759"/>
        <a:ext cx="6697334" cy="603548"/>
      </dsp:txXfrm>
    </dsp:sp>
    <dsp:sp modelId="{8E46F996-1599-48F3-AC3D-FAF797E7952B}">
      <dsp:nvSpPr>
        <dsp:cNvPr id="0" name=""/>
        <dsp:cNvSpPr/>
      </dsp:nvSpPr>
      <dsp:spPr>
        <a:xfrm>
          <a:off x="0" y="2645685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993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3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3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/>
            <a:t>Constructed Commons:</a:t>
          </a:r>
          <a:endParaRPr lang="en-US" sz="2300" kern="1200" dirty="0"/>
        </a:p>
      </dsp:txBody>
      <dsp:txXfrm>
        <a:off x="40813" y="2686498"/>
        <a:ext cx="3703990" cy="754434"/>
      </dsp:txXfrm>
    </dsp:sp>
    <dsp:sp modelId="{F0CE4B29-CFE1-384C-B697-71B20F3016B9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Technological networks </a:t>
          </a:r>
          <a:r>
            <a:rPr lang="en-US" sz="1200" kern="1200" dirty="0" smtClean="0"/>
            <a:t>(e.g. micro grids, wireless broadband, collaborative transportation systems) and </a:t>
          </a:r>
          <a:r>
            <a:rPr lang="en-US" sz="1200" b="1" kern="1200" dirty="0" smtClean="0"/>
            <a:t>social infrastructure</a:t>
          </a:r>
          <a:r>
            <a:rPr lang="en-US" sz="1200" kern="1200" dirty="0" smtClean="0"/>
            <a:t> (e.g. schools, public housing, hospitals)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and Community-based actors pool their resources to deliver public services and essential facilities</a:t>
          </a:r>
          <a:endParaRPr lang="en-US" sz="1200" kern="1200" dirty="0"/>
        </a:p>
      </dsp:txBody>
      <dsp:txXfrm rot="-5400000">
        <a:off x="3785615" y="3629621"/>
        <a:ext cx="6697334" cy="603548"/>
      </dsp:txXfrm>
    </dsp:sp>
    <dsp:sp modelId="{1D66C623-664C-B143-BB75-C6265C6BF49B}">
      <dsp:nvSpPr>
        <dsp:cNvPr id="0" name=""/>
        <dsp:cNvSpPr/>
      </dsp:nvSpPr>
      <dsp:spPr>
        <a:xfrm>
          <a:off x="0" y="3515277"/>
          <a:ext cx="3785616" cy="8360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/>
            <a:t>Infrastructure </a:t>
          </a:r>
          <a:r>
            <a:rPr lang="en-US" sz="2300" i="1" kern="1200" dirty="0"/>
            <a:t>Commons:</a:t>
          </a:r>
          <a:endParaRPr lang="en-US" sz="2300" kern="1200" dirty="0"/>
        </a:p>
      </dsp:txBody>
      <dsp:txXfrm>
        <a:off x="40813" y="3556090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8C94-B7FD-44C3-82FE-7BEF812EABA7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Land and open space: parks, squares, community gardens, vacant lots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Infrastructure: streets, roads, abandoned railroads, abandoned buildings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Services: wireless, broadband, energy, transportation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Intangible aspects of cities : culture and heritage</a:t>
          </a:r>
        </a:p>
      </dsp:txBody>
      <dsp:txXfrm rot="-5400000">
        <a:off x="3785616" y="197117"/>
        <a:ext cx="6675221" cy="1012303"/>
      </dsp:txXfrm>
    </dsp:sp>
    <dsp:sp modelId="{62DF2BBD-809B-4591-A3BC-7FE52DDDA16F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/>
            <a:t>Collectively</a:t>
          </a:r>
          <a:r>
            <a:rPr lang="en-US" sz="2200" kern="1200" dirty="0"/>
            <a:t> managed or governed urban resources or services</a:t>
          </a:r>
        </a:p>
      </dsp:txBody>
      <dsp:txXfrm>
        <a:off x="68454" y="70578"/>
        <a:ext cx="3648708" cy="1265378"/>
      </dsp:txXfrm>
    </dsp:sp>
    <dsp:sp modelId="{1F361521-0AD2-4D3B-BB24-E84A9FE07836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Urban residents are </a:t>
          </a:r>
          <a:r>
            <a:rPr lang="en-US" sz="1500" i="1" kern="1200" dirty="0"/>
            <a:t>potential collaborators </a:t>
          </a:r>
          <a:r>
            <a:rPr lang="en-US" sz="1500" kern="1200" dirty="0"/>
            <a:t>with public/private actors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Institutions designed to protect resources from enclosure (or to make more accessible or affordable existing resources)</a:t>
          </a:r>
        </a:p>
      </dsp:txBody>
      <dsp:txXfrm rot="-5400000">
        <a:off x="3785616" y="1669517"/>
        <a:ext cx="6675221" cy="1012303"/>
      </dsp:txXfrm>
    </dsp:sp>
    <dsp:sp modelId="{F4E55743-002C-4BEA-8B07-216B1DDAA012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35633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135633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135633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/>
            <a:t>Institutionalized</a:t>
          </a:r>
          <a:r>
            <a:rPr lang="en-US" sz="2200" kern="1200" dirty="0"/>
            <a:t> sharing of resources or services</a:t>
          </a:r>
        </a:p>
      </dsp:txBody>
      <dsp:txXfrm>
        <a:off x="68454" y="1542979"/>
        <a:ext cx="3648708" cy="1265378"/>
      </dsp:txXfrm>
    </dsp:sp>
    <dsp:sp modelId="{697E2B94-F13C-4368-906C-AEAE2F27396B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Public policies, legislation or formal coordination by public agencies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Transfer or sharing of resources: technical, financial, physical resources</a:t>
          </a:r>
        </a:p>
      </dsp:txBody>
      <dsp:txXfrm rot="-5400000">
        <a:off x="3785616" y="3141918"/>
        <a:ext cx="6675221" cy="1012303"/>
      </dsp:txXfrm>
    </dsp:sp>
    <dsp:sp modelId="{DD5CE408-88A7-470E-AC26-58CD60262DA8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71265"/>
                <a:satOff val="5175"/>
                <a:lumOff val="228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271265"/>
                <a:satOff val="5175"/>
                <a:lumOff val="228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271265"/>
                <a:satOff val="5175"/>
                <a:lumOff val="228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State is a </a:t>
          </a:r>
          <a:r>
            <a:rPr lang="en-US" sz="2200" i="1" kern="1200"/>
            <a:t>enabler or facilitator </a:t>
          </a:r>
          <a:r>
            <a:rPr lang="en-US" sz="2200" kern="1200"/>
            <a:t>of collective governance/ new institutional forms </a:t>
          </a:r>
        </a:p>
      </dsp:txBody>
      <dsp:txXfrm>
        <a:off x="68454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BB8F8-1E7F-4ADF-B18C-D5F235CF866C}">
      <dsp:nvSpPr>
        <dsp:cNvPr id="0" name=""/>
        <dsp:cNvSpPr/>
      </dsp:nvSpPr>
      <dsp:spPr>
        <a:xfrm>
          <a:off x="0" y="420738"/>
          <a:ext cx="6269038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312420" rIns="4865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Co-Design Laboratories </a:t>
          </a:r>
          <a:r>
            <a:rPr lang="en-US" sz="1500" kern="1200" dirty="0"/>
            <a:t>(</a:t>
          </a:r>
          <a:r>
            <a:rPr lang="en-US" sz="1500" kern="1200" dirty="0" err="1"/>
            <a:t>MindLab</a:t>
          </a:r>
          <a:r>
            <a:rPr lang="en-US" sz="1500" kern="1200" dirty="0"/>
            <a:t> Denmark; Office of Civic Imagination Bologna; </a:t>
          </a:r>
          <a:r>
            <a:rPr lang="en-US" sz="1500" kern="1200" dirty="0" err="1"/>
            <a:t>NYCx</a:t>
          </a:r>
          <a:r>
            <a:rPr lang="en-US" sz="1500" kern="1200" dirty="0"/>
            <a:t> Co-Lab; Mexico City Lab for the City)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Neighborhood Level Cooperative Development Agencies </a:t>
          </a:r>
          <a:r>
            <a:rPr lang="en-US" sz="1500" kern="1200" dirty="0"/>
            <a:t>(</a:t>
          </a:r>
          <a:r>
            <a:rPr lang="en-US" sz="1500" kern="1200" dirty="0" err="1"/>
            <a:t>Regies</a:t>
          </a:r>
          <a:r>
            <a:rPr lang="en-US" sz="1500" kern="1200" dirty="0"/>
            <a:t> des quartier/Paris; </a:t>
          </a:r>
          <a:r>
            <a:rPr lang="en-US" sz="1500" kern="1200" dirty="0" err="1"/>
            <a:t>Pilastro</a:t>
          </a:r>
          <a:r>
            <a:rPr lang="en-US" sz="1500" kern="1200" dirty="0"/>
            <a:t> Development Agency/Bologna; Collective Economy “Urban Villages”/Seoul, London, Shenzhen)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Networked Co-Governance</a:t>
          </a:r>
          <a:r>
            <a:rPr lang="en-US" sz="1500" kern="1200" dirty="0"/>
            <a:t>: Neighborhood Houses/Turin, Berlin; </a:t>
          </a:r>
          <a:r>
            <a:rPr lang="en-US" sz="1500" kern="1200" dirty="0" err="1"/>
            <a:t>Abit@Giovani</a:t>
          </a:r>
          <a:r>
            <a:rPr lang="en-US" sz="1500" kern="1200" dirty="0"/>
            <a:t>/Milan; </a:t>
          </a:r>
          <a:r>
            <a:rPr lang="en-US" sz="1500" kern="1200" dirty="0" err="1"/>
            <a:t>Neighborspace</a:t>
          </a:r>
          <a:r>
            <a:rPr lang="en-US" sz="1500" kern="1200" dirty="0"/>
            <a:t>/Chicago)</a:t>
          </a:r>
        </a:p>
      </dsp:txBody>
      <dsp:txXfrm>
        <a:off x="0" y="420738"/>
        <a:ext cx="6269038" cy="1937250"/>
      </dsp:txXfrm>
    </dsp:sp>
    <dsp:sp modelId="{6B4B0A1A-5C9A-4106-A7C6-40B54A338F1F}">
      <dsp:nvSpPr>
        <dsp:cNvPr id="0" name=""/>
        <dsp:cNvSpPr/>
      </dsp:nvSpPr>
      <dsp:spPr>
        <a:xfrm>
          <a:off x="313451" y="199338"/>
          <a:ext cx="4388326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Institutional Mechanisms </a:t>
          </a:r>
        </a:p>
      </dsp:txBody>
      <dsp:txXfrm>
        <a:off x="335067" y="220954"/>
        <a:ext cx="4345094" cy="399568"/>
      </dsp:txXfrm>
    </dsp:sp>
    <dsp:sp modelId="{4C3647EB-E54E-4EF4-927B-18145C2857CC}">
      <dsp:nvSpPr>
        <dsp:cNvPr id="0" name=""/>
        <dsp:cNvSpPr/>
      </dsp:nvSpPr>
      <dsp:spPr>
        <a:xfrm>
          <a:off x="0" y="2660389"/>
          <a:ext cx="6269038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312420" rIns="4865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Public-Community Pacts of Collaboration</a:t>
          </a:r>
          <a:r>
            <a:rPr lang="en-US" sz="1500" kern="1200" dirty="0"/>
            <a:t>: (Bologna Regulation on the Urban Commons 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City Sponsored Community Land Trusts </a:t>
          </a:r>
          <a:r>
            <a:rPr lang="en-US" sz="1500" kern="1200" dirty="0"/>
            <a:t>: (NYC Dept of Housing; San Juan Puerto Rico informal settlement)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Urban Civic Uses </a:t>
          </a:r>
          <a:r>
            <a:rPr lang="en-US" sz="1500" kern="1200" dirty="0"/>
            <a:t>(City of Naples ordinance; UK Localism Act)</a:t>
          </a:r>
        </a:p>
      </dsp:txBody>
      <dsp:txXfrm>
        <a:off x="0" y="2660389"/>
        <a:ext cx="6269038" cy="1559250"/>
      </dsp:txXfrm>
    </dsp:sp>
    <dsp:sp modelId="{E4B7B543-8167-44A4-B8EC-EF6CB6519664}">
      <dsp:nvSpPr>
        <dsp:cNvPr id="0" name=""/>
        <dsp:cNvSpPr/>
      </dsp:nvSpPr>
      <dsp:spPr>
        <a:xfrm>
          <a:off x="313451" y="2438989"/>
          <a:ext cx="4388326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Enabling Legal Reforms</a:t>
          </a:r>
        </a:p>
      </dsp:txBody>
      <dsp:txXfrm>
        <a:off x="335067" y="2460605"/>
        <a:ext cx="4345094" cy="399568"/>
      </dsp:txXfrm>
    </dsp:sp>
    <dsp:sp modelId="{76251C3E-794A-4B03-8EAC-6B1208B6FFEA}">
      <dsp:nvSpPr>
        <dsp:cNvPr id="0" name=""/>
        <dsp:cNvSpPr/>
      </dsp:nvSpPr>
      <dsp:spPr>
        <a:xfrm>
          <a:off x="0" y="4522039"/>
          <a:ext cx="6269038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1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312420" rIns="4865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err="1"/>
            <a:t>Decidem</a:t>
          </a:r>
          <a:r>
            <a:rPr lang="en-US" sz="1500" kern="1200" dirty="0"/>
            <a:t>/City of Barcelona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err="1"/>
            <a:t>SynAthina</a:t>
          </a:r>
          <a:r>
            <a:rPr lang="en-US" sz="1500" kern="1200" dirty="0"/>
            <a:t>/City of Athens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 err="1"/>
            <a:t>Iperbole</a:t>
          </a:r>
          <a:r>
            <a:rPr lang="en-US" sz="1500" kern="1200" dirty="0"/>
            <a:t>/City of Bologna</a:t>
          </a:r>
        </a:p>
      </dsp:txBody>
      <dsp:txXfrm>
        <a:off x="0" y="4522039"/>
        <a:ext cx="6269038" cy="1110375"/>
      </dsp:txXfrm>
    </dsp:sp>
    <dsp:sp modelId="{D49A322F-3F96-4945-9134-9FA1383CC260}">
      <dsp:nvSpPr>
        <dsp:cNvPr id="0" name=""/>
        <dsp:cNvSpPr/>
      </dsp:nvSpPr>
      <dsp:spPr>
        <a:xfrm>
          <a:off x="313451" y="4300639"/>
          <a:ext cx="4388326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1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1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1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Collaborative Digital Platforms</a:t>
          </a:r>
        </a:p>
      </dsp:txBody>
      <dsp:txXfrm>
        <a:off x="335067" y="4322255"/>
        <a:ext cx="434509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8F4F-ADDD-4170-8430-7762425740AE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AE5CD-941C-4440-8C0B-62CFDE5AE87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9A7C7-1666-4B38-AC10-3AF8512E3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FEDD-C26C-4417-94DE-D1D7CE98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784BCB-FC91-49DA-A9D1-65836944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138E37-5766-4113-AB19-8E0D55DB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6E9BEE-F19E-43D0-9D17-B8F97D64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CB2ED-006F-4A6B-83E9-329B9906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C08624-638F-4749-8D99-3B671648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F83A11-880B-4C68-90E1-E0FA31DD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F32262-E23D-4A74-B2C3-73C28B4F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DD44A5-89E3-4BB4-A3BC-0CF558DE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C92476-90E0-4BCB-9858-58F4C2A06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E8CC44-1DE3-479B-BCE5-7E2441EC9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801B16-E20D-46AC-B3CD-7A9526A5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C8BF8B-4718-4348-8E51-F8D88B3C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44A3E3-BEF0-48B8-B19E-4E52C17F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8321D-C5FD-4654-B764-3DA4F741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72E63-0DB2-495E-949C-87E03E4F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4EED46-E565-4BD4-A095-898DA0E2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2F8C2D-8A22-45CD-B22D-D93E6EF2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1D9C44-7987-4BF9-B0CB-EA448132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891D1-411D-4365-B9B2-0CDE1F57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E9BEF6-D568-4C2C-8C5B-BEB26E73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06D10C-A990-49D0-ACFE-EF0BC1D3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6B9258-6403-426D-B4AB-AF99D1B5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D504BB-642A-4484-99C4-E42C1866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2784B-3F59-4911-9AF7-D4A8799A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749ADC-6320-40E4-9CE4-EB7295352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58B8D8-06A8-452A-B6FB-A655654A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CC30F2-6C0B-48EC-AC33-65E9E9F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933BB6-3076-4313-9DF6-D0E12B97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DECC32-D23C-4D5E-911C-2C064CB5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8D358-36F7-4EDE-959F-C0750C33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9A1372-7238-439A-9F25-98904085C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E4A37F-20CF-4B2B-A481-B0B81C731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19A699-C423-4956-AC56-1D5BCA00A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CEFB80-B6E9-4292-A919-6B1DFE864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63A1F8B-A691-4ABD-B9C8-3B2FE09D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7C45000-C523-4B68-A1D3-450F4B48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E4F44D-1517-4981-B60E-FE8A6938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0BC09B-6C01-4EA3-9002-5A4892E3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A6D714-ECA7-4CD4-9E37-2A6A2992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F41F67-A7E3-4C3E-81DB-DDF2818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FC5279-DECC-4FE4-84EC-BD452B18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8C77D41-B01D-463C-A0D3-F0775CE4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6E06BDC-C3D6-4D0D-92C2-0B208449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56B95A-54B7-4E98-ABE3-D5539C88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AA4E5-3139-42B2-995E-98A40995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8CE190-3278-4845-92AE-615194B7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EF9C9C-140D-40C0-B6C7-AE55051A4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1DD6B8-7301-4A9D-856B-4376F5FA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3C242A-FB19-4C54-AD97-B7AC6919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38F798-DDC1-4577-B330-896A04B8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69C9E-2DE1-4299-AC53-E32EE471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679C0D-B51E-4418-84CA-95F9DD627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DE22B6-C522-4B7F-B290-F1C3AE64F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21A348-81FB-4995-A3E9-D4786489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CEDCBE-30B0-4327-9D01-F93016FE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50BA13-8FB4-4C47-8D16-01693629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0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2854F5F-B254-4771-B0B5-FFA94EC7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2D0C9F-5C1D-40D3-B48C-8D7F42E7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8EFE58-DC87-4523-9E0B-5EC0FC959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2271-68B3-4003-8664-69BE3B081A3A}" type="datetimeFigureOut">
              <a:rPr lang="en-US" smtClean="0"/>
              <a:t>08/05/18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16FC3C-1555-46D1-9109-815ABCFAB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00D2A-B1B0-4F2F-A9C5-7D951115F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3D2B-1BE6-46F0-9C81-140470A9625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jpeg"/><Relationship Id="rId21" Type="http://schemas.openxmlformats.org/officeDocument/2006/relationships/image" Target="../media/image36.jpeg"/><Relationship Id="rId22" Type="http://schemas.openxmlformats.org/officeDocument/2006/relationships/image" Target="../media/image37.png"/><Relationship Id="rId23" Type="http://schemas.openxmlformats.org/officeDocument/2006/relationships/image" Target="../media/image38.jpeg"/><Relationship Id="rId24" Type="http://schemas.openxmlformats.org/officeDocument/2006/relationships/image" Target="../media/image39.png"/><Relationship Id="rId25" Type="http://schemas.openxmlformats.org/officeDocument/2006/relationships/image" Target="../media/image40.jpe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jpe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2643BE6C-86B7-4AB9-91E8-9B5DB45AC8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CF3502F-13B0-458D-9118-A31EB325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083" y="713194"/>
            <a:ext cx="10710333" cy="239830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Ostrom in the City:</a:t>
            </a:r>
            <a:r>
              <a:rPr lang="en-US" sz="5400" dirty="0">
                <a:solidFill>
                  <a:srgbClr val="FFFFFF"/>
                </a:solidFill>
              </a:rPr>
              <a:t/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i="1" dirty="0" smtClean="0">
                <a:solidFill>
                  <a:srgbClr val="FFFFFF"/>
                </a:solidFill>
              </a:rPr>
              <a:t>From the </a:t>
            </a:r>
            <a:r>
              <a:rPr lang="en-US" sz="5400" i="1" dirty="0">
                <a:solidFill>
                  <a:srgbClr val="FFFFFF"/>
                </a:solidFill>
              </a:rPr>
              <a:t>Urban </a:t>
            </a:r>
            <a:r>
              <a:rPr lang="en-US" sz="5400" i="1" dirty="0" smtClean="0">
                <a:solidFill>
                  <a:srgbClr val="FFFFFF"/>
                </a:solidFill>
              </a:rPr>
              <a:t>Commons to the Co-City </a:t>
            </a:r>
            <a:r>
              <a:rPr lang="en-US" sz="5400" i="1" dirty="0">
                <a:solidFill>
                  <a:srgbClr val="FFFFFF"/>
                </a:solidFill>
              </a:rPr>
              <a:t/>
            </a:r>
            <a:br>
              <a:rPr lang="en-US" sz="5400" i="1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803D22AD-52B7-49A4-8B8D-FD50EFBB0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40" y="3031860"/>
            <a:ext cx="8937522" cy="1059373"/>
          </a:xfrm>
        </p:spPr>
        <p:txBody>
          <a:bodyPr>
            <a:normAutofit/>
          </a:bodyPr>
          <a:lstStyle/>
          <a:p>
            <a:endParaRPr lang="en-US" sz="1000" i="1" dirty="0">
              <a:solidFill>
                <a:srgbClr val="FFFFFF"/>
              </a:solidFill>
            </a:endParaRPr>
          </a:p>
          <a:p>
            <a:r>
              <a:rPr lang="en-US" sz="1800" i="1" dirty="0">
                <a:solidFill>
                  <a:srgbClr val="FFFFFF"/>
                </a:solidFill>
              </a:rPr>
              <a:t>Sheila Foster, Georgetown University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Christian Iaione, LUISS Guido Carli University</a:t>
            </a:r>
          </a:p>
        </p:txBody>
      </p:sp>
      <p:pic>
        <p:nvPicPr>
          <p:cNvPr id="2" name="Immagine 1" descr="LabGov_logo_en_NEW copi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5" y="4233333"/>
            <a:ext cx="9207500" cy="26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cb1b76e-81b3-472f-b9c6-69fa788b13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291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9416251_634536040210749_7141594752759103488_n (002)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04" y="1566311"/>
            <a:ext cx="3852356" cy="385235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94898" y="14751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CO-CITY </a:t>
            </a:r>
            <a:r>
              <a:rPr lang="it-IT" dirty="0" smtClean="0"/>
              <a:t>TURIN - </a:t>
            </a:r>
            <a:r>
              <a:rPr lang="it-IT" dirty="0"/>
              <a:t>THE COLLABORATIVE MANAGEMENT OF URBAN COMMONS TO COUNTERACT POVERTY AND SOCIO-SPATIAL POLARISATION</a:t>
            </a:r>
          </a:p>
        </p:txBody>
      </p:sp>
      <p:pic>
        <p:nvPicPr>
          <p:cNvPr id="4" name="Immagine 3" descr="logo_uia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62" y="2487117"/>
            <a:ext cx="5821508" cy="29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map&#10;&#10;Description generated with high confidence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Community Land Trusts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Housing cooperatives have a long history in American cities (traceable to African American communities)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Use of CLTs separate land </a:t>
            </a:r>
            <a:r>
              <a:rPr lang="en-US" sz="1700" i="1"/>
              <a:t>ownership</a:t>
            </a:r>
            <a:r>
              <a:rPr lang="en-US" sz="1700"/>
              <a:t> from land </a:t>
            </a:r>
            <a:r>
              <a:rPr lang="en-US" sz="1700" i="1"/>
              <a:t>use</a:t>
            </a:r>
            <a:r>
              <a:rPr lang="en-US" sz="1700"/>
              <a:t>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Transform what might otherwise be a collection of individuals owning property (in the typical cooperative ownership model) into 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Collaboratively governed institution (“tripartite” board) to ensure affordability</a:t>
            </a:r>
          </a:p>
        </p:txBody>
      </p:sp>
    </p:spTree>
    <p:extLst>
      <p:ext uri="{BB962C8B-B14F-4D97-AF65-F5344CB8AC3E}">
        <p14:creationId xmlns:p14="http://schemas.microsoft.com/office/powerpoint/2010/main" val="146371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417CDA24-35F8-4540-8C52-3096D6D949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8658BFE0-4E65-4174-9C75-687C94E882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FA75DFED-A0C1-4A83-BE1D-0271C1826E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Image result for dudley street urban village">
            <a:extLst>
              <a:ext uri="{FF2B5EF4-FFF2-40B4-BE49-F238E27FC236}">
                <a16:creationId xmlns="" xmlns:a16="http://schemas.microsoft.com/office/drawing/2014/main" id="{B8529787-7A61-440B-B558-65BDF57E9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36"/>
          <a:stretch/>
        </p:blipFill>
        <p:spPr bwMode="auto">
          <a:xfrm>
            <a:off x="6483764" y="3631096"/>
            <a:ext cx="4761134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dudley street urban village">
            <a:extLst>
              <a:ext uri="{FF2B5EF4-FFF2-40B4-BE49-F238E27FC236}">
                <a16:creationId xmlns="" xmlns:a16="http://schemas.microsoft.com/office/drawing/2014/main" id="{F83F478A-A667-4D9E-9251-91EAD6E98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r="-4" b="-4"/>
          <a:stretch/>
        </p:blipFill>
        <p:spPr bwMode="auto">
          <a:xfrm>
            <a:off x="628233" y="321734"/>
            <a:ext cx="508470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dudley street urban village">
            <a:extLst>
              <a:ext uri="{FF2B5EF4-FFF2-40B4-BE49-F238E27FC236}">
                <a16:creationId xmlns="" xmlns:a16="http://schemas.microsoft.com/office/drawing/2014/main" id="{041C56CA-C001-4E16-B9D5-491AE25D6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"/>
          <a:stretch/>
        </p:blipFill>
        <p:spPr bwMode="auto">
          <a:xfrm>
            <a:off x="582154" y="3631096"/>
            <a:ext cx="5176857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AE9FEFA3-CBB3-4551-8B98-D09CB3745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524" y="321734"/>
            <a:ext cx="2171614" cy="2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map&#10;&#10;Description generated with high confidence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 49">
            <a:extLst>
              <a:ext uri="{FF2B5EF4-FFF2-40B4-BE49-F238E27FC236}">
                <a16:creationId xmlns="" xmlns:a16="http://schemas.microsoft.com/office/drawing/2014/main" id="{D227D8FB-85E6-4F0E-9F9E-A85A9E7DC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45991BFE-2E28-42F0-ABB2-4AA495629B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68162" y="425148"/>
            <a:ext cx="4707837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Wireless or Broadband Networks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968163" y="1614308"/>
            <a:ext cx="4435712" cy="35672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“Mesh Networks” (Red Hook, Brooklyn; Spain, Greece, Italy, Latin America)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Open infrastructure; managed and governed by the community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Community Broadband (rural areas, low-income urban)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Addresses in part the digital divide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Even with “smart city” innovations such as </a:t>
            </a:r>
            <a:r>
              <a:rPr lang="en-US" sz="1800" dirty="0" err="1"/>
              <a:t>LinkNYC</a:t>
            </a:r>
            <a:r>
              <a:rPr lang="en-US" sz="1800" dirty="0"/>
              <a:t> (public high speed networks)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30% of households in Harlem, Bronx lack broadband access</a:t>
            </a:r>
          </a:p>
        </p:txBody>
      </p:sp>
    </p:spTree>
    <p:extLst>
      <p:ext uri="{BB962C8B-B14F-4D97-AF65-F5344CB8AC3E}">
        <p14:creationId xmlns:p14="http://schemas.microsoft.com/office/powerpoint/2010/main" val="228946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09231" y="331842"/>
            <a:ext cx="9158769" cy="133424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 Novel Architecture for </a:t>
            </a:r>
            <a:r>
              <a:rPr lang="en-US" sz="2000" b="1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</a:rPr>
              <a:t>S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ecure </a:t>
            </a:r>
            <a:r>
              <a:rPr lang="en-US" sz="2000" b="1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</a:rPr>
              <a:t>E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nergy </a:t>
            </a:r>
            <a:r>
              <a:rPr lang="en-US" sz="2000" b="1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</a:rPr>
              <a:t>E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fficient </a:t>
            </a:r>
            <a:r>
              <a:rPr lang="en-US" sz="2000" b="1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</a:rPr>
              <a:t>C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ommunity-Edge-Clouds with </a:t>
            </a:r>
            <a:r>
              <a:rPr lang="en-US" sz="1833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Application in </a:t>
            </a:r>
            <a:r>
              <a:rPr lang="en-US" sz="1833" b="1" dirty="0">
                <a:ln>
                  <a:solidFill>
                    <a:srgbClr val="C0504D"/>
                  </a:solidFill>
                </a:ln>
                <a:solidFill>
                  <a:srgbClr val="C0504D"/>
                </a:solidFill>
                <a:effectLst/>
              </a:rPr>
              <a:t>Harlem</a:t>
            </a:r>
            <a:r>
              <a:rPr lang="en-US" sz="1833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: SEEC Harlem, NSF Award #CNS-1737453</a:t>
            </a:r>
          </a:p>
          <a:p>
            <a:pPr>
              <a:lnSpc>
                <a:spcPct val="100000"/>
              </a:lnSpc>
            </a:pPr>
            <a:endParaRPr lang="en-US" sz="375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  <a:p>
            <a:pPr>
              <a:lnSpc>
                <a:spcPts val="1250"/>
              </a:lnSpc>
            </a:pPr>
            <a:r>
              <a:rPr lang="en-US" sz="1125" dirty="0">
                <a:solidFill>
                  <a:schemeClr val="tx1"/>
                </a:solidFill>
              </a:rPr>
              <a:t>Dan Kilper</a:t>
            </a:r>
            <a:r>
              <a:rPr lang="en-US" sz="1125" baseline="30000" dirty="0">
                <a:solidFill>
                  <a:schemeClr val="tx1"/>
                </a:solidFill>
              </a:rPr>
              <a:t>1</a:t>
            </a:r>
            <a:r>
              <a:rPr lang="en-US" sz="1125" dirty="0">
                <a:solidFill>
                  <a:schemeClr val="tx1"/>
                </a:solidFill>
              </a:rPr>
              <a:t> (Lead), Clayton Banks</a:t>
            </a:r>
            <a:r>
              <a:rPr lang="en-US" sz="1125" baseline="30000" dirty="0">
                <a:solidFill>
                  <a:schemeClr val="tx1"/>
                </a:solidFill>
              </a:rPr>
              <a:t>2</a:t>
            </a:r>
            <a:r>
              <a:rPr lang="en-US" sz="1125" dirty="0">
                <a:solidFill>
                  <a:schemeClr val="tx1"/>
                </a:solidFill>
              </a:rPr>
              <a:t>, Bryan Carter</a:t>
            </a:r>
            <a:r>
              <a:rPr lang="en-US" sz="1125" baseline="30000" dirty="0">
                <a:solidFill>
                  <a:schemeClr val="tx1"/>
                </a:solidFill>
              </a:rPr>
              <a:t>1</a:t>
            </a:r>
            <a:r>
              <a:rPr lang="en-US" sz="1125" dirty="0">
                <a:solidFill>
                  <a:schemeClr val="tx1"/>
                </a:solidFill>
              </a:rPr>
              <a:t>, Rider Foley</a:t>
            </a:r>
            <a:r>
              <a:rPr lang="en-US" sz="1125" baseline="30000" dirty="0">
                <a:solidFill>
                  <a:schemeClr val="tx1"/>
                </a:solidFill>
              </a:rPr>
              <a:t>3</a:t>
            </a:r>
            <a:r>
              <a:rPr lang="en-US" sz="1125" dirty="0">
                <a:solidFill>
                  <a:schemeClr val="tx1"/>
                </a:solidFill>
              </a:rPr>
              <a:t>, Sheila Foster</a:t>
            </a:r>
            <a:r>
              <a:rPr lang="en-US" sz="1125" baseline="30000" dirty="0">
                <a:solidFill>
                  <a:schemeClr val="tx1"/>
                </a:solidFill>
              </a:rPr>
              <a:t>4</a:t>
            </a:r>
            <a:r>
              <a:rPr lang="en-US" sz="1125" dirty="0">
                <a:solidFill>
                  <a:schemeClr val="tx1"/>
                </a:solidFill>
              </a:rPr>
              <a:t>, Bruce Lincoln</a:t>
            </a:r>
            <a:r>
              <a:rPr lang="en-US" sz="1125" baseline="30000" dirty="0">
                <a:solidFill>
                  <a:schemeClr val="tx1"/>
                </a:solidFill>
              </a:rPr>
              <a:t>2</a:t>
            </a:r>
            <a:r>
              <a:rPr lang="en-US" sz="1125" dirty="0">
                <a:solidFill>
                  <a:schemeClr val="tx1"/>
                </a:solidFill>
              </a:rPr>
              <a:t>,  Olivier Sylvain</a:t>
            </a:r>
            <a:r>
              <a:rPr lang="en-US" sz="1125" baseline="30000" dirty="0">
                <a:solidFill>
                  <a:schemeClr val="tx1"/>
                </a:solidFill>
              </a:rPr>
              <a:t>5</a:t>
            </a:r>
            <a:r>
              <a:rPr lang="en-US" sz="1125" dirty="0">
                <a:solidFill>
                  <a:schemeClr val="tx1"/>
                </a:solidFill>
              </a:rPr>
              <a:t>, Malathi Veeraraghavan</a:t>
            </a:r>
            <a:r>
              <a:rPr lang="en-US" sz="1125" baseline="30000" dirty="0">
                <a:solidFill>
                  <a:schemeClr val="tx1"/>
                </a:solidFill>
              </a:rPr>
              <a:t>3</a:t>
            </a:r>
            <a:r>
              <a:rPr lang="en-US" sz="1125" dirty="0">
                <a:solidFill>
                  <a:schemeClr val="tx1"/>
                </a:solidFill>
              </a:rPr>
              <a:t>, Ron Williams</a:t>
            </a:r>
            <a:r>
              <a:rPr lang="en-US" sz="1125" baseline="30000" dirty="0">
                <a:solidFill>
                  <a:schemeClr val="tx1"/>
                </a:solidFill>
              </a:rPr>
              <a:t>3</a:t>
            </a:r>
          </a:p>
          <a:p>
            <a:pPr>
              <a:lnSpc>
                <a:spcPts val="1250"/>
              </a:lnSpc>
            </a:pPr>
            <a:r>
              <a:rPr lang="en-US" sz="1125" baseline="30000" dirty="0">
                <a:solidFill>
                  <a:schemeClr val="tx1"/>
                </a:solidFill>
              </a:rPr>
              <a:t>1</a:t>
            </a:r>
            <a:r>
              <a:rPr lang="en-US" sz="1125" dirty="0">
                <a:solidFill>
                  <a:schemeClr val="tx1"/>
                </a:solidFill>
              </a:rPr>
              <a:t>University of Arizona (Lead), </a:t>
            </a:r>
            <a:r>
              <a:rPr lang="en-US" sz="1125" baseline="30000" dirty="0">
                <a:solidFill>
                  <a:schemeClr val="tx1"/>
                </a:solidFill>
              </a:rPr>
              <a:t>2</a:t>
            </a:r>
            <a:r>
              <a:rPr lang="en-US" sz="1125" dirty="0">
                <a:solidFill>
                  <a:schemeClr val="tx1"/>
                </a:solidFill>
              </a:rPr>
              <a:t>Silicon Harlem, </a:t>
            </a:r>
            <a:r>
              <a:rPr lang="en-US" sz="1125" baseline="30000" dirty="0">
                <a:solidFill>
                  <a:schemeClr val="tx1"/>
                </a:solidFill>
              </a:rPr>
              <a:t>3</a:t>
            </a:r>
            <a:r>
              <a:rPr lang="en-US" sz="1125" dirty="0">
                <a:solidFill>
                  <a:schemeClr val="tx1"/>
                </a:solidFill>
              </a:rPr>
              <a:t>University of Virginia, </a:t>
            </a:r>
            <a:r>
              <a:rPr lang="en-US" sz="1125" baseline="30000" dirty="0">
                <a:solidFill>
                  <a:schemeClr val="tx1"/>
                </a:solidFill>
              </a:rPr>
              <a:t>4</a:t>
            </a:r>
            <a:r>
              <a:rPr lang="en-US" sz="1125" dirty="0">
                <a:solidFill>
                  <a:schemeClr val="tx1"/>
                </a:solidFill>
              </a:rPr>
              <a:t>Georgetown University, </a:t>
            </a:r>
            <a:r>
              <a:rPr lang="en-US" sz="1125" baseline="30000" dirty="0">
                <a:solidFill>
                  <a:schemeClr val="tx1"/>
                </a:solidFill>
              </a:rPr>
              <a:t>5</a:t>
            </a:r>
            <a:r>
              <a:rPr lang="en-US" sz="1125" dirty="0">
                <a:solidFill>
                  <a:schemeClr val="tx1"/>
                </a:solidFill>
              </a:rPr>
              <a:t>Fordham University</a:t>
            </a:r>
          </a:p>
          <a:p>
            <a:pPr>
              <a:lnSpc>
                <a:spcPts val="1250"/>
              </a:lnSpc>
            </a:pPr>
            <a:r>
              <a:rPr lang="en-US" sz="1125" dirty="0">
                <a:solidFill>
                  <a:schemeClr val="tx1"/>
                </a:solidFill>
              </a:rPr>
              <a:t>http://cian-erc.uawebhost.arizona.edu/seec-harlem</a:t>
            </a:r>
          </a:p>
        </p:txBody>
      </p:sp>
      <p:sp>
        <p:nvSpPr>
          <p:cNvPr id="19" name="Title 8">
            <a:extLst>
              <a:ext uri="{FF2B5EF4-FFF2-40B4-BE49-F238E27FC236}">
                <a16:creationId xmlns="" xmlns:a16="http://schemas.microsoft.com/office/drawing/2014/main" id="{D7842918-D80F-1247-9C55-5F8652F363EE}"/>
              </a:ext>
            </a:extLst>
          </p:cNvPr>
          <p:cNvSpPr txBox="1">
            <a:spLocks/>
          </p:cNvSpPr>
          <p:nvPr/>
        </p:nvSpPr>
        <p:spPr>
          <a:xfrm>
            <a:off x="1838326" y="1377648"/>
            <a:ext cx="340994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6" b="1" dirty="0">
                <a:solidFill>
                  <a:schemeClr val="accent2"/>
                </a:solidFill>
              </a:rPr>
              <a:t>Community Network + Edge 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BA7DAEC-097E-FE48-9A66-22B48518875F}"/>
              </a:ext>
            </a:extLst>
          </p:cNvPr>
          <p:cNvSpPr txBox="1"/>
          <p:nvPr/>
        </p:nvSpPr>
        <p:spPr>
          <a:xfrm>
            <a:off x="2070410" y="109544464"/>
            <a:ext cx="4071980" cy="2801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39" dirty="0"/>
              <a:t>Describe the aims of this project and how you plan to address them in collaboration with your community partners and in a specified community.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26505C4-C487-7145-BE89-EC8BD5FA653C}"/>
              </a:ext>
            </a:extLst>
          </p:cNvPr>
          <p:cNvSpPr txBox="1"/>
          <p:nvPr/>
        </p:nvSpPr>
        <p:spPr>
          <a:xfrm>
            <a:off x="4390563" y="129841434"/>
            <a:ext cx="3886200" cy="2934058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sz="8639" b="1" u="sng" dirty="0"/>
              <a:t>REQUIRED Graphical </a:t>
            </a:r>
            <a:r>
              <a:rPr lang="en-US" sz="8639" b="1" u="sng"/>
              <a:t>representation </a:t>
            </a:r>
          </a:p>
          <a:p>
            <a:r>
              <a:rPr lang="en-US" sz="8639" dirty="0"/>
              <a:t>of your approach, its place within the broader application domain, and interaction with the community. </a:t>
            </a:r>
          </a:p>
        </p:txBody>
      </p:sp>
      <p:sp>
        <p:nvSpPr>
          <p:cNvPr id="22" name="Title 8">
            <a:extLst>
              <a:ext uri="{FF2B5EF4-FFF2-40B4-BE49-F238E27FC236}">
                <a16:creationId xmlns="" xmlns:a16="http://schemas.microsoft.com/office/drawing/2014/main" id="{BA6EC25D-960A-6549-9552-F2F7FE22C471}"/>
              </a:ext>
            </a:extLst>
          </p:cNvPr>
          <p:cNvSpPr txBox="1">
            <a:spLocks/>
          </p:cNvSpPr>
          <p:nvPr/>
        </p:nvSpPr>
        <p:spPr>
          <a:xfrm>
            <a:off x="1827446" y="4145708"/>
            <a:ext cx="198255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6" b="1" dirty="0">
                <a:solidFill>
                  <a:schemeClr val="accent2"/>
                </a:solidFill>
              </a:rPr>
              <a:t>Where We 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B0F71A9-DD5B-154B-86A4-61EC136D351C}"/>
              </a:ext>
            </a:extLst>
          </p:cNvPr>
          <p:cNvSpPr txBox="1"/>
          <p:nvPr/>
        </p:nvSpPr>
        <p:spPr>
          <a:xfrm>
            <a:off x="1880579" y="4823952"/>
            <a:ext cx="1012049" cy="51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7" dirty="0"/>
              <a:t>Kick-off at Silicon Harlem Conference 2017</a:t>
            </a:r>
          </a:p>
        </p:txBody>
      </p:sp>
      <p:sp>
        <p:nvSpPr>
          <p:cNvPr id="27" name="Title 8">
            <a:extLst>
              <a:ext uri="{FF2B5EF4-FFF2-40B4-BE49-F238E27FC236}">
                <a16:creationId xmlns="" xmlns:a16="http://schemas.microsoft.com/office/drawing/2014/main" id="{E0436AC2-6D22-734B-AE7B-330089434836}"/>
              </a:ext>
            </a:extLst>
          </p:cNvPr>
          <p:cNvSpPr txBox="1">
            <a:spLocks/>
          </p:cNvSpPr>
          <p:nvPr/>
        </p:nvSpPr>
        <p:spPr>
          <a:xfrm>
            <a:off x="6910724" y="4111760"/>
            <a:ext cx="198935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6" b="1" dirty="0">
                <a:solidFill>
                  <a:schemeClr val="accent2"/>
                </a:solidFill>
              </a:rPr>
              <a:t>What’s Next</a:t>
            </a:r>
          </a:p>
        </p:txBody>
      </p:sp>
      <p:sp>
        <p:nvSpPr>
          <p:cNvPr id="28" name="Title 8">
            <a:extLst>
              <a:ext uri="{FF2B5EF4-FFF2-40B4-BE49-F238E27FC236}">
                <a16:creationId xmlns="" xmlns:a16="http://schemas.microsoft.com/office/drawing/2014/main" id="{D2779764-48F6-F044-85E9-7CA21648C686}"/>
              </a:ext>
            </a:extLst>
          </p:cNvPr>
          <p:cNvSpPr txBox="1">
            <a:spLocks/>
          </p:cNvSpPr>
          <p:nvPr/>
        </p:nvSpPr>
        <p:spPr>
          <a:xfrm>
            <a:off x="6790512" y="1371556"/>
            <a:ext cx="23800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6" b="1" dirty="0">
                <a:solidFill>
                  <a:schemeClr val="accent2"/>
                </a:solidFill>
              </a:rPr>
              <a:t>Community 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357DC22-090F-A04E-A5F1-CFD8CC4CF20F}"/>
              </a:ext>
            </a:extLst>
          </p:cNvPr>
          <p:cNvSpPr txBox="1"/>
          <p:nvPr/>
        </p:nvSpPr>
        <p:spPr>
          <a:xfrm>
            <a:off x="1876124" y="2130994"/>
            <a:ext cx="2173388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0470">
              <a:defRPr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cloud to disaggregate hardware</a:t>
            </a:r>
          </a:p>
        </p:txBody>
      </p:sp>
      <p:pic>
        <p:nvPicPr>
          <p:cNvPr id="32" name="Picture 2" descr="ttps://www.nsf.gov/images/logos/ns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65" y="6244167"/>
            <a:ext cx="602350" cy="6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1000" y="2032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94493" y="2004767"/>
            <a:ext cx="3929364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04614" y="10509352"/>
            <a:ext cx="1053914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97257" y="1992898"/>
            <a:ext cx="2552559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84782" y="4721170"/>
            <a:ext cx="1858407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522" y="2364549"/>
            <a:ext cx="2129213" cy="151803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24259" y="3094333"/>
            <a:ext cx="1728712" cy="1676226"/>
            <a:chOff x="17761245" y="14852797"/>
            <a:chExt cx="8297816" cy="80458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9"/>
            <a:stretch/>
          </p:blipFill>
          <p:spPr>
            <a:xfrm>
              <a:off x="17761245" y="14852797"/>
              <a:ext cx="8297816" cy="80458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922237" y="17134449"/>
              <a:ext cx="7948400" cy="3151018"/>
            </a:xfrm>
            <a:prstGeom prst="rect">
              <a:avLst/>
            </a:prstGeom>
            <a:effectLst>
              <a:outerShdw blurRad="254000" dist="63500" dir="2700000" algn="tl" rotWithShape="0">
                <a:schemeClr val="bg1"/>
              </a:outerShdw>
              <a:softEdge rad="0"/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sz="1833" b="1" dirty="0">
                  <a:solidFill>
                    <a:srgbClr val="C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CONNECTING HARLEM</a:t>
              </a:r>
              <a:endParaRPr lang="en-US" sz="1833" dirty="0">
                <a:solidFill>
                  <a:srgbClr val="C0000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90563" y="2452897"/>
            <a:ext cx="1404657" cy="1059451"/>
            <a:chOff x="11912600" y="11057240"/>
            <a:chExt cx="7782505" cy="5469711"/>
          </a:xfrm>
        </p:grpSpPr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2" r="9291"/>
            <a:stretch/>
          </p:blipFill>
          <p:spPr bwMode="auto">
            <a:xfrm>
              <a:off x="11912600" y="11446471"/>
              <a:ext cx="7493000" cy="48883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389" y="15098169"/>
              <a:ext cx="1465088" cy="14287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295" y="11653499"/>
              <a:ext cx="1465088" cy="14650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017" y="12946054"/>
              <a:ext cx="1465088" cy="14650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1082" y="14189511"/>
              <a:ext cx="1465088" cy="14650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75" y="11057240"/>
              <a:ext cx="1465088" cy="14650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13443626" y="12424095"/>
              <a:ext cx="1828799" cy="0"/>
            </a:xfrm>
            <a:prstGeom prst="line">
              <a:avLst/>
            </a:prstGeom>
            <a:ln w="63500">
              <a:solidFill>
                <a:srgbClr val="D4237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272425" y="12386043"/>
              <a:ext cx="0" cy="1019877"/>
            </a:xfrm>
            <a:prstGeom prst="line">
              <a:avLst/>
            </a:prstGeom>
            <a:ln w="63500">
              <a:solidFill>
                <a:srgbClr val="D4237A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6864033" y="12742284"/>
              <a:ext cx="0" cy="686421"/>
            </a:xfrm>
            <a:prstGeom prst="line">
              <a:avLst/>
            </a:prstGeom>
            <a:ln w="63500">
              <a:solidFill>
                <a:srgbClr val="1296DB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5342669" y="13428705"/>
              <a:ext cx="1521364" cy="0"/>
            </a:xfrm>
            <a:prstGeom prst="line">
              <a:avLst/>
            </a:prstGeom>
            <a:ln w="63500">
              <a:solidFill>
                <a:srgbClr val="1296DB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5650678" y="14122286"/>
              <a:ext cx="3003655" cy="0"/>
            </a:xfrm>
            <a:prstGeom prst="line">
              <a:avLst/>
            </a:prstGeom>
            <a:ln w="63500">
              <a:solidFill>
                <a:srgbClr val="1AABA8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5650678" y="13571622"/>
              <a:ext cx="0" cy="550664"/>
            </a:xfrm>
            <a:prstGeom prst="line">
              <a:avLst/>
            </a:prstGeom>
            <a:ln w="63500">
              <a:solidFill>
                <a:srgbClr val="1AABA8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5432484" y="15814585"/>
              <a:ext cx="937511" cy="0"/>
            </a:xfrm>
            <a:prstGeom prst="line">
              <a:avLst/>
            </a:prstGeom>
            <a:ln w="63500">
              <a:solidFill>
                <a:srgbClr val="13227A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5460280" y="13524707"/>
              <a:ext cx="0" cy="2302807"/>
            </a:xfrm>
            <a:prstGeom prst="line">
              <a:avLst/>
            </a:prstGeom>
            <a:ln w="63500">
              <a:solidFill>
                <a:srgbClr val="13227A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723339" y="13571622"/>
              <a:ext cx="1529568" cy="0"/>
            </a:xfrm>
            <a:prstGeom prst="line">
              <a:avLst/>
            </a:prstGeom>
            <a:ln w="63500">
              <a:solidFill>
                <a:srgbClr val="F4EA2A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5160685" y="13228048"/>
              <a:ext cx="547745" cy="54774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13744115" y="13571622"/>
              <a:ext cx="17137" cy="676064"/>
            </a:xfrm>
            <a:prstGeom prst="line">
              <a:avLst/>
            </a:prstGeom>
            <a:ln w="63500">
              <a:solidFill>
                <a:srgbClr val="F4EA2A"/>
              </a:solidFill>
            </a:ln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4161915" y="2153964"/>
            <a:ext cx="174538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network as digital constructed commons resource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878989" y="3880330"/>
            <a:ext cx="2054763" cy="79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cost, secure user devices</a:t>
            </a:r>
          </a:p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Shared, centralized IT management of high performance edge cloud</a:t>
            </a:r>
          </a:p>
          <a:p>
            <a:endParaRPr lang="en-US" sz="91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056848" y="3570833"/>
            <a:ext cx="1128157" cy="136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resources governance</a:t>
            </a:r>
          </a:p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benefits</a:t>
            </a:r>
          </a:p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Transferrable </a:t>
            </a:r>
          </a:p>
          <a:p>
            <a:pPr marL="119043" indent="-119043">
              <a:buFont typeface="Arial" panose="020B0604020202020204" pitchFamily="34" charset="0"/>
              <a:buChar char="•"/>
            </a:pPr>
            <a:r>
              <a:rPr lang="en-US" sz="9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community education </a:t>
            </a:r>
          </a:p>
        </p:txBody>
      </p:sp>
      <p:pic>
        <p:nvPicPr>
          <p:cNvPr id="1034" name="Picture 10" descr="Image result for Silicon Harlem  2017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23" y="4766402"/>
            <a:ext cx="613853" cy="6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Screen Shot 2018-01-18 at 12.21.31 PM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99859" y="5592503"/>
            <a:ext cx="2074664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97"/>
          <p:cNvSpPr/>
          <p:nvPr/>
        </p:nvSpPr>
        <p:spPr>
          <a:xfrm>
            <a:off x="3743189" y="4960509"/>
            <a:ext cx="1004568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7" dirty="0"/>
              <a:t>Design and planning of edge cloud</a:t>
            </a:r>
          </a:p>
        </p:txBody>
      </p:sp>
      <p:pic>
        <p:nvPicPr>
          <p:cNvPr id="1036" name="Picture 12" descr="Image result for microsoft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58" y="4719560"/>
            <a:ext cx="930744" cy="2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isc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74" y="4858123"/>
            <a:ext cx="526001" cy="2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5553970" y="5650742"/>
            <a:ext cx="1022185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7" dirty="0"/>
              <a:t>governance and business models:</a:t>
            </a:r>
          </a:p>
          <a:p>
            <a:r>
              <a:rPr lang="en-US" sz="917" dirty="0"/>
              <a:t>Privacy, security</a:t>
            </a:r>
          </a:p>
        </p:txBody>
      </p:sp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40" y="5286862"/>
            <a:ext cx="1404685" cy="9364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23" y="6164301"/>
            <a:ext cx="1430213" cy="4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3409211" y="6316990"/>
            <a:ext cx="214475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7" dirty="0"/>
              <a:t>Public engagement/</a:t>
            </a:r>
          </a:p>
          <a:p>
            <a:r>
              <a:rPr lang="en-US" sz="917" dirty="0"/>
              <a:t>participatory technology assessments (</a:t>
            </a:r>
            <a:r>
              <a:rPr lang="en-US" sz="917" dirty="0" err="1"/>
              <a:t>pTA</a:t>
            </a:r>
            <a:r>
              <a:rPr lang="en-US" sz="917" dirty="0"/>
              <a:t>)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874926" y="5425518"/>
            <a:ext cx="124564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7" dirty="0"/>
              <a:t>Performance evaluation: user experience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6622459" y="4901188"/>
            <a:ext cx="3899197" cy="1654689"/>
            <a:chOff x="355600" y="1200624"/>
            <a:chExt cx="11836400" cy="5022972"/>
          </a:xfrm>
        </p:grpSpPr>
        <p:sp>
          <p:nvSpPr>
            <p:cNvPr id="191" name="Striped Right Arrow 190"/>
            <p:cNvSpPr/>
            <p:nvPr/>
          </p:nvSpPr>
          <p:spPr>
            <a:xfrm rot="194292">
              <a:off x="2217021" y="1200624"/>
              <a:ext cx="6685025" cy="835426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Circular Arrow 191"/>
            <p:cNvSpPr/>
            <p:nvPr/>
          </p:nvSpPr>
          <p:spPr>
            <a:xfrm flipV="1">
              <a:off x="1843543" y="2906813"/>
              <a:ext cx="1911410" cy="264403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8038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Circular Arrow 192"/>
            <p:cNvSpPr/>
            <p:nvPr/>
          </p:nvSpPr>
          <p:spPr>
            <a:xfrm flipV="1">
              <a:off x="3476758" y="2847008"/>
              <a:ext cx="1911410" cy="27038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92650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Circular Arrow 193"/>
            <p:cNvSpPr/>
            <p:nvPr/>
          </p:nvSpPr>
          <p:spPr>
            <a:xfrm flipV="1">
              <a:off x="5095894" y="2752422"/>
              <a:ext cx="1911410" cy="286700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518353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Circular Arrow 194"/>
            <p:cNvSpPr/>
            <p:nvPr/>
          </p:nvSpPr>
          <p:spPr>
            <a:xfrm rot="605972" flipV="1">
              <a:off x="6283197" y="2698834"/>
              <a:ext cx="1911410" cy="262659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564902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Striped Right Arrow 195"/>
            <p:cNvSpPr/>
            <p:nvPr/>
          </p:nvSpPr>
          <p:spPr>
            <a:xfrm rot="21123437">
              <a:off x="2079380" y="5066821"/>
              <a:ext cx="6085599" cy="567706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Striped Right Arrow 196"/>
            <p:cNvSpPr/>
            <p:nvPr/>
          </p:nvSpPr>
          <p:spPr>
            <a:xfrm rot="330907">
              <a:off x="403918" y="5050601"/>
              <a:ext cx="8467323" cy="835426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Down Arrow 197"/>
            <p:cNvSpPr/>
            <p:nvPr/>
          </p:nvSpPr>
          <p:spPr>
            <a:xfrm rot="17161351">
              <a:off x="7778704" y="1058899"/>
              <a:ext cx="327070" cy="364494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Striped Right Arrow 198"/>
            <p:cNvSpPr/>
            <p:nvPr/>
          </p:nvSpPr>
          <p:spPr>
            <a:xfrm>
              <a:off x="355600" y="3347869"/>
              <a:ext cx="11836400" cy="739715"/>
            </a:xfrm>
            <a:prstGeom prst="stripedRightArrow">
              <a:avLst>
                <a:gd name="adj1" fmla="val 67659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9572171" y="3135085"/>
              <a:ext cx="2126343" cy="109582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Co-Produced Edge Cloud</a:t>
              </a:r>
            </a:p>
          </p:txBody>
        </p:sp>
        <p:sp>
          <p:nvSpPr>
            <p:cNvPr id="201" name="Oval 200"/>
            <p:cNvSpPr/>
            <p:nvPr/>
          </p:nvSpPr>
          <p:spPr>
            <a:xfrm>
              <a:off x="7556788" y="2232453"/>
              <a:ext cx="1461035" cy="67491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COSMOS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703943" y="3258456"/>
              <a:ext cx="1683657" cy="8490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Gigabit Center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703943" y="1806541"/>
              <a:ext cx="1814286" cy="77635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Microsoft/Cisco Hardware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663948" y="5110493"/>
              <a:ext cx="1744596" cy="6634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EC-DC Software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927364" y="4895380"/>
              <a:ext cx="1759479" cy="7792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 err="1">
                  <a:solidFill>
                    <a:schemeClr val="tx1"/>
                  </a:solidFill>
                  <a:latin typeface="Calibri"/>
                </a:rPr>
                <a:t>Appl</a:t>
              </a: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 &amp; VR Test Platform &amp; SW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744500" y="4941203"/>
              <a:ext cx="1552175" cy="6531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Zero Client Test Platform</a:t>
              </a:r>
            </a:p>
          </p:txBody>
        </p:sp>
        <p:sp>
          <p:nvSpPr>
            <p:cNvPr id="207" name="Snip Same Side Corner Rectangle 206"/>
            <p:cNvSpPr/>
            <p:nvPr/>
          </p:nvSpPr>
          <p:spPr>
            <a:xfrm>
              <a:off x="4560400" y="1778976"/>
              <a:ext cx="1655536" cy="648991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Edge Cloud Design &amp; Opt.</a:t>
              </a:r>
            </a:p>
          </p:txBody>
        </p:sp>
        <p:sp>
          <p:nvSpPr>
            <p:cNvPr id="208" name="Hexagon 207"/>
            <p:cNvSpPr/>
            <p:nvPr/>
          </p:nvSpPr>
          <p:spPr>
            <a:xfrm>
              <a:off x="4412343" y="3240313"/>
              <a:ext cx="1415143" cy="885372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100 User </a:t>
              </a:r>
              <a:r>
                <a:rPr lang="en-US" sz="625" dirty="0" err="1">
                  <a:solidFill>
                    <a:schemeClr val="tx1"/>
                  </a:solidFill>
                  <a:latin typeface="Calibri"/>
                </a:rPr>
                <a:t>ZeroClient</a:t>
              </a: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 Trial</a:t>
              </a:r>
            </a:p>
          </p:txBody>
        </p:sp>
        <p:sp>
          <p:nvSpPr>
            <p:cNvPr id="209" name="Hexagon 208"/>
            <p:cNvSpPr/>
            <p:nvPr/>
          </p:nvSpPr>
          <p:spPr>
            <a:xfrm>
              <a:off x="6132286" y="3240313"/>
              <a:ext cx="1415143" cy="885372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Apollo  Theater Demo</a:t>
              </a:r>
            </a:p>
          </p:txBody>
        </p:sp>
        <p:sp>
          <p:nvSpPr>
            <p:cNvPr id="210" name="Hexagon 209"/>
            <p:cNvSpPr/>
            <p:nvPr/>
          </p:nvSpPr>
          <p:spPr>
            <a:xfrm>
              <a:off x="2692400" y="3240313"/>
              <a:ext cx="1415143" cy="885372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Initial </a:t>
              </a:r>
              <a:r>
                <a:rPr lang="en-US" sz="625" dirty="0" err="1">
                  <a:solidFill>
                    <a:schemeClr val="tx1"/>
                  </a:solidFill>
                  <a:latin typeface="Calibri"/>
                </a:rPr>
                <a:t>ZeroClient</a:t>
              </a: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 Trial</a:t>
              </a:r>
            </a:p>
          </p:txBody>
        </p:sp>
        <p:sp>
          <p:nvSpPr>
            <p:cNvPr id="211" name="Hexagon 210"/>
            <p:cNvSpPr/>
            <p:nvPr/>
          </p:nvSpPr>
          <p:spPr>
            <a:xfrm>
              <a:off x="7852229" y="3240313"/>
              <a:ext cx="1415143" cy="885372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School Demo</a:t>
              </a:r>
            </a:p>
          </p:txBody>
        </p:sp>
        <p:sp>
          <p:nvSpPr>
            <p:cNvPr id="212" name="Snip Same Side Corner Rectangle 211"/>
            <p:cNvSpPr/>
            <p:nvPr/>
          </p:nvSpPr>
          <p:spPr>
            <a:xfrm>
              <a:off x="6890260" y="1360669"/>
              <a:ext cx="1433286" cy="621587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Public Trust Model</a:t>
              </a:r>
            </a:p>
          </p:txBody>
        </p:sp>
        <p:sp>
          <p:nvSpPr>
            <p:cNvPr id="213" name="Hexagon 212"/>
            <p:cNvSpPr/>
            <p:nvPr/>
          </p:nvSpPr>
          <p:spPr>
            <a:xfrm>
              <a:off x="8142461" y="4443698"/>
              <a:ext cx="1457781" cy="558885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Community Apps &amp; Demos</a:t>
              </a:r>
            </a:p>
          </p:txBody>
        </p:sp>
        <p:sp>
          <p:nvSpPr>
            <p:cNvPr id="214" name="Down Arrow 213"/>
            <p:cNvSpPr/>
            <p:nvPr/>
          </p:nvSpPr>
          <p:spPr>
            <a:xfrm>
              <a:off x="1342571" y="2654792"/>
              <a:ext cx="464458" cy="67311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Snip Same Side Corner Rectangle 214"/>
            <p:cNvSpPr/>
            <p:nvPr/>
          </p:nvSpPr>
          <p:spPr>
            <a:xfrm>
              <a:off x="2867227" y="2196372"/>
              <a:ext cx="1523345" cy="710441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Technology Assessments</a:t>
              </a:r>
            </a:p>
          </p:txBody>
        </p:sp>
        <p:sp>
          <p:nvSpPr>
            <p:cNvPr id="216" name="Snip Same Side Corner Rectangle 215"/>
            <p:cNvSpPr/>
            <p:nvPr/>
          </p:nvSpPr>
          <p:spPr>
            <a:xfrm>
              <a:off x="2974563" y="1220052"/>
              <a:ext cx="1433286" cy="621587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schemeClr val="tx1"/>
                  </a:solidFill>
                  <a:latin typeface="Calibri"/>
                </a:rPr>
                <a:t>Comp Case Studies</a:t>
              </a: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8912165" y="5447245"/>
              <a:ext cx="1814286" cy="77635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Service Provider Contributions</a:t>
              </a:r>
            </a:p>
          </p:txBody>
        </p:sp>
        <p:sp>
          <p:nvSpPr>
            <p:cNvPr id="218" name="Down Arrow 217"/>
            <p:cNvSpPr/>
            <p:nvPr/>
          </p:nvSpPr>
          <p:spPr>
            <a:xfrm rot="16876279">
              <a:off x="6065232" y="1146841"/>
              <a:ext cx="294235" cy="3522037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Down Arrow 218"/>
            <p:cNvSpPr/>
            <p:nvPr/>
          </p:nvSpPr>
          <p:spPr>
            <a:xfrm rot="17299675">
              <a:off x="5295314" y="2011069"/>
              <a:ext cx="294235" cy="186002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Down Arrow 219"/>
            <p:cNvSpPr/>
            <p:nvPr/>
          </p:nvSpPr>
          <p:spPr>
            <a:xfrm rot="20430516">
              <a:off x="4572796" y="2665843"/>
              <a:ext cx="294235" cy="52850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Down Arrow 220"/>
            <p:cNvSpPr/>
            <p:nvPr/>
          </p:nvSpPr>
          <p:spPr>
            <a:xfrm rot="827822">
              <a:off x="3386903" y="2856834"/>
              <a:ext cx="294235" cy="382376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Down Arrow 221"/>
            <p:cNvSpPr/>
            <p:nvPr/>
          </p:nvSpPr>
          <p:spPr>
            <a:xfrm rot="17391136">
              <a:off x="6715962" y="1606935"/>
              <a:ext cx="302502" cy="132575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Down Arrow 222"/>
            <p:cNvSpPr/>
            <p:nvPr/>
          </p:nvSpPr>
          <p:spPr>
            <a:xfrm rot="13603207">
              <a:off x="9502455" y="3962416"/>
              <a:ext cx="294235" cy="615311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Down Arrow 223"/>
            <p:cNvSpPr/>
            <p:nvPr/>
          </p:nvSpPr>
          <p:spPr>
            <a:xfrm rot="11799099">
              <a:off x="10241667" y="4216795"/>
              <a:ext cx="294235" cy="1158551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Down Arrow 224"/>
            <p:cNvSpPr/>
            <p:nvPr/>
          </p:nvSpPr>
          <p:spPr>
            <a:xfrm rot="17301202">
              <a:off x="9336662" y="2305565"/>
              <a:ext cx="294235" cy="1407194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Down Arrow 225"/>
            <p:cNvSpPr/>
            <p:nvPr/>
          </p:nvSpPr>
          <p:spPr>
            <a:xfrm rot="19422607">
              <a:off x="10428260" y="2402776"/>
              <a:ext cx="312299" cy="895211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endParaRPr lang="en-US" sz="625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9071035" y="1684510"/>
              <a:ext cx="1638716" cy="712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Community</a:t>
              </a:r>
            </a:p>
            <a:p>
              <a:pPr algn="ctr" defTabSz="190470">
                <a:defRPr/>
              </a:pPr>
              <a:r>
                <a:rPr lang="en-US" sz="625" dirty="0">
                  <a:solidFill>
                    <a:prstClr val="black"/>
                  </a:solidFill>
                  <a:latin typeface="Calibri"/>
                </a:rPr>
                <a:t>Contributions</a:t>
              </a:r>
            </a:p>
          </p:txBody>
        </p:sp>
      </p:grpSp>
      <p:cxnSp>
        <p:nvCxnSpPr>
          <p:cNvPr id="230" name="Straight Connector 229"/>
          <p:cNvCxnSpPr/>
          <p:nvPr/>
        </p:nvCxnSpPr>
        <p:spPr>
          <a:xfrm>
            <a:off x="6913717" y="4721170"/>
            <a:ext cx="2913438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Image result for harlem wee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89" y="2189053"/>
            <a:ext cx="1502392" cy="9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iew image on Twitter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6362"/>
          <a:stretch/>
        </p:blipFill>
        <p:spPr bwMode="auto">
          <a:xfrm>
            <a:off x="7014531" y="2927704"/>
            <a:ext cx="798764" cy="8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silicon harlem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3092" r="8607"/>
          <a:stretch/>
        </p:blipFill>
        <p:spPr bwMode="auto">
          <a:xfrm>
            <a:off x="9159330" y="2190335"/>
            <a:ext cx="1009249" cy="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iew image on Twitter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/>
          <a:stretch/>
        </p:blipFill>
        <p:spPr bwMode="auto">
          <a:xfrm>
            <a:off x="9808479" y="2996203"/>
            <a:ext cx="569144" cy="8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2"/>
          <a:srcRect l="24827" t="22221" r="26126" b="8758"/>
          <a:stretch/>
        </p:blipFill>
        <p:spPr>
          <a:xfrm>
            <a:off x="7873776" y="3296113"/>
            <a:ext cx="1260779" cy="942524"/>
          </a:xfrm>
          <a:prstGeom prst="rect">
            <a:avLst/>
          </a:prstGeom>
        </p:spPr>
      </p:pic>
      <p:pic>
        <p:nvPicPr>
          <p:cNvPr id="1048" name="Picture 24" descr="Image result for silicon harlem conferenc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00" y="2187366"/>
            <a:ext cx="788810" cy="5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silicon harlem conferenc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55" y="3742633"/>
            <a:ext cx="979453" cy="6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silicon harlem conferenc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59" y="2870299"/>
            <a:ext cx="951110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10000"/>
    </mc:Choice>
    <mc:Fallback xmlns="">
      <p:transition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116419"/>
            <a:ext cx="11038416" cy="9101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COVIOLO COMMUNITY-BASED WIRELESS NETWORK IN REGGIO EMILIA </a:t>
            </a:r>
            <a:endParaRPr lang="it-IT" dirty="0"/>
          </a:p>
        </p:txBody>
      </p:sp>
      <p:pic>
        <p:nvPicPr>
          <p:cNvPr id="4" name="Immagine 3" descr="broadband_winners_005_3054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9" y="1103586"/>
            <a:ext cx="10234058" cy="57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9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Top Corners Rounded 35">
            <a:extLst>
              <a:ext uri="{FF2B5EF4-FFF2-40B4-BE49-F238E27FC236}">
                <a16:creationId xmlns=""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Top Corners Rounded 37">
            <a:extLst>
              <a:ext uri="{FF2B5EF4-FFF2-40B4-BE49-F238E27FC236}">
                <a16:creationId xmlns=""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39">
            <a:extLst>
              <a:ext uri="{FF2B5EF4-FFF2-40B4-BE49-F238E27FC236}">
                <a16:creationId xmlns=""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526" r="1" b="1"/>
          <a:stretch/>
        </p:blipFill>
        <p:spPr>
          <a:xfrm>
            <a:off x="5203767" y="1446972"/>
            <a:ext cx="6542117" cy="38070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Managed Micogrids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1733" y="2834809"/>
            <a:ext cx="4092951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Use existing infrastructure and add advance technology to deliver or increase local energy production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EJ/climate justice groups have promoted in large cities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Can put in public housing or affordable housing buildings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Increase resiliency of low-income, vulnerable communities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0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nerg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5" y="1143000"/>
            <a:ext cx="7059083" cy="52796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80182" y="391576"/>
            <a:ext cx="788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Energent</a:t>
            </a:r>
            <a:r>
              <a:rPr lang="it-IT" dirty="0" smtClean="0"/>
              <a:t> – 500 Urban Commons </a:t>
            </a:r>
            <a:r>
              <a:rPr lang="it-IT" dirty="0" err="1" smtClean="0"/>
              <a:t>Projects</a:t>
            </a:r>
            <a:r>
              <a:rPr lang="it-IT" dirty="0" smtClean="0"/>
              <a:t> – Gent Commons </a:t>
            </a:r>
            <a:r>
              <a:rPr lang="it-IT" dirty="0" err="1" smtClean="0"/>
              <a:t>Transition</a:t>
            </a:r>
            <a:r>
              <a:rPr lang="it-IT" dirty="0" smtClean="0"/>
              <a:t> Plan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3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78">
            <a:extLst>
              <a:ext uri="{FF2B5EF4-FFF2-40B4-BE49-F238E27FC236}">
                <a16:creationId xmlns="" xmlns:a16="http://schemas.microsoft.com/office/drawing/2014/main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0">
            <a:extLst>
              <a:ext uri="{FF2B5EF4-FFF2-40B4-BE49-F238E27FC236}">
                <a16:creationId xmlns="" xmlns:a16="http://schemas.microsoft.com/office/drawing/2014/main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2" name="Picture 10" descr="Image result for real estate investment cooperative">
            <a:extLst>
              <a:ext uri="{FF2B5EF4-FFF2-40B4-BE49-F238E27FC236}">
                <a16:creationId xmlns="" xmlns:a16="http://schemas.microsoft.com/office/drawing/2014/main" id="{611A79FC-A08F-4EF7-B8F2-EB9DC785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b="13482"/>
          <a:stretch/>
        </p:blipFill>
        <p:spPr bwMode="auto">
          <a:xfrm>
            <a:off x="6253817" y="2097444"/>
            <a:ext cx="5294715" cy="26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map&#10;&#10;Description generated with very high confidence">
            <a:extLst>
              <a:ext uri="{FF2B5EF4-FFF2-40B4-BE49-F238E27FC236}">
                <a16:creationId xmlns="" xmlns:a16="http://schemas.microsoft.com/office/drawing/2014/main" id="{7E7E5952-560E-4E43-B834-223E58BB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8206" name="Straight Connector 82">
            <a:extLst>
              <a:ext uri="{FF2B5EF4-FFF2-40B4-BE49-F238E27FC236}">
                <a16:creationId xmlns="" xmlns:a16="http://schemas.microsoft.com/office/drawing/2014/main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928F86C-27D1-4E0F-8149-CDF6D683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chemeClr val="accent1"/>
                </a:solidFill>
              </a:rPr>
              <a:t>Research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C64C5B-4E72-48A2-9C32-ABCEA741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400" i="1" dirty="0"/>
          </a:p>
          <a:p>
            <a:pPr marL="0" indent="0" algn="ctr">
              <a:buNone/>
            </a:pPr>
            <a:r>
              <a:rPr lang="it-IT" sz="3200" i="1" dirty="0"/>
              <a:t>Are </a:t>
            </a:r>
            <a:r>
              <a:rPr lang="it-IT" sz="3200" i="1" dirty="0" err="1"/>
              <a:t>there</a:t>
            </a:r>
            <a:r>
              <a:rPr lang="it-IT" sz="3200" i="1" dirty="0"/>
              <a:t> </a:t>
            </a:r>
            <a:r>
              <a:rPr lang="en-US" sz="3200" i="1" dirty="0"/>
              <a:t>recurrent institutional patterns, common methodological tools, and/or design principles employed in cities across the globe to manage or govern different urban resources and services that </a:t>
            </a:r>
            <a:r>
              <a:rPr lang="en-US" sz="3200" i="1" u="sng" dirty="0"/>
              <a:t>involve urban residents </a:t>
            </a:r>
            <a:r>
              <a:rPr lang="en-US" sz="3200" i="1" dirty="0"/>
              <a:t>in their </a:t>
            </a:r>
            <a:r>
              <a:rPr lang="en-US" sz="3200" i="1" u="sng" dirty="0"/>
              <a:t>delivery, management or ownership</a:t>
            </a:r>
            <a:r>
              <a:rPr lang="en-US" sz="3200" i="1" dirty="0"/>
              <a:t>?</a:t>
            </a:r>
            <a:r>
              <a:rPr lang="it-IT" sz="3200" i="1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73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F9CFCE6-877F-4858-B8BD-2C52CA8AFB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213F8A0-12AE-4514-8372-0DD766EC28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Image result for ecovillagers cooperative">
            <a:extLst>
              <a:ext uri="{FF2B5EF4-FFF2-40B4-BE49-F238E27FC236}">
                <a16:creationId xmlns="" xmlns:a16="http://schemas.microsoft.com/office/drawing/2014/main" id="{FD249B98-D678-4380-BE20-0FCF6A8D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35" y="992353"/>
            <a:ext cx="5129784" cy="48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74">
            <a:extLst>
              <a:ext uri="{FF2B5EF4-FFF2-40B4-BE49-F238E27FC236}">
                <a16:creationId xmlns="" xmlns:a16="http://schemas.microsoft.com/office/drawing/2014/main" id="{9EFF17D4-9A8C-4CE5-B096-D8CCD44004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ecovillagers cooperative">
            <a:extLst>
              <a:ext uri="{FF2B5EF4-FFF2-40B4-BE49-F238E27FC236}">
                <a16:creationId xmlns="" xmlns:a16="http://schemas.microsoft.com/office/drawing/2014/main" id="{E19AE027-9DD6-4A65-829A-C4050043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" y="2903197"/>
            <a:ext cx="5129784" cy="10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928F86C-27D1-4E0F-8149-CDF6D683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chemeClr val="accent1"/>
                </a:solidFill>
              </a:rPr>
              <a:t>Working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C64C5B-4E72-48A2-9C32-ABCEA741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400" i="1" dirty="0"/>
          </a:p>
          <a:p>
            <a:pPr marL="0" indent="0">
              <a:buNone/>
            </a:pPr>
            <a:r>
              <a:rPr lang="en-US" sz="2400" i="1"/>
              <a:t>Cities that have many constructed urban commons are those where there is an </a:t>
            </a:r>
            <a:r>
              <a:rPr lang="en-US" sz="2400" b="1" i="1"/>
              <a:t>enabling state </a:t>
            </a:r>
            <a:r>
              <a:rPr lang="en-US" sz="2400" i="1"/>
              <a:t>and presence of strong </a:t>
            </a:r>
            <a:r>
              <a:rPr lang="en-US" sz="2400" b="1" i="1"/>
              <a:t>pooling economies</a:t>
            </a:r>
            <a:endParaRPr lang="it-IT" sz="2400" b="1" i="1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372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Institutional Design Principles </a:t>
            </a:r>
            <a:endParaRPr lang="en-US" b="1" i="1" dirty="0"/>
          </a:p>
        </p:txBody>
      </p:sp>
      <p:pic>
        <p:nvPicPr>
          <p:cNvPr id="14338" name="Picture 2" descr="https://lh5.googleusercontent.com/huiIF9ReMLwJRxJ4cNacDKN-uCxqgRc2gN4nJXwMWpw10M3ADrakLhT0GhQB9el7RdC_FdRZ0hsvMlU68Ib9UNhW59jjmbSKQRDviCVcEEaWBX5hmgpM_GRTlhMS7FAYgeWOvFvpY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2158206"/>
            <a:ext cx="47529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9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6E71-98DA-4F5A-9607-E074EE5D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Co-Governance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9D53B-853B-4FF0-A73A-E5C8583D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54" y="1690688"/>
            <a:ext cx="10515600" cy="47261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200" dirty="0"/>
              <a:t>Presence of independent institutions (formal/informal)</a:t>
            </a:r>
          </a:p>
          <a:p>
            <a:pPr lvl="8"/>
            <a:r>
              <a:rPr lang="en-US" sz="2200" dirty="0"/>
              <a:t>Collaboratively manage resource or service</a:t>
            </a:r>
          </a:p>
          <a:p>
            <a:pPr lvl="8"/>
            <a:r>
              <a:rPr lang="en-US" sz="2200" dirty="0"/>
              <a:t>Community (of users) partners with at least four other actors or sectors (“quintuple helix”)</a:t>
            </a:r>
          </a:p>
          <a:p>
            <a:pPr lvl="8"/>
            <a:r>
              <a:rPr lang="en-US" sz="2200" dirty="0"/>
              <a:t>Shared rules and/or norms (operational autonomy)</a:t>
            </a:r>
          </a:p>
          <a:p>
            <a:pPr lvl="6"/>
            <a:endParaRPr lang="en-US" dirty="0"/>
          </a:p>
        </p:txBody>
      </p:sp>
      <p:pic>
        <p:nvPicPr>
          <p:cNvPr id="4" name="Immagine 9">
            <a:extLst>
              <a:ext uri="{FF2B5EF4-FFF2-40B4-BE49-F238E27FC236}">
                <a16:creationId xmlns="" xmlns:a16="http://schemas.microsoft.com/office/drawing/2014/main" id="{860908E3-7CD0-49CA-8531-316CB76AE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6" y="2226143"/>
            <a:ext cx="315139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6E71-98DA-4F5A-9607-E074EE5D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Enabling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9D53B-853B-4FF0-A73A-E5C8583D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61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200" dirty="0"/>
              <a:t>Public authorities facilitate or support creation </a:t>
            </a:r>
          </a:p>
          <a:p>
            <a:pPr lvl="8"/>
            <a:r>
              <a:rPr lang="en-US" sz="2200" dirty="0"/>
              <a:t>Sometimes technical, financial, infrastructure, legal tools</a:t>
            </a:r>
          </a:p>
          <a:p>
            <a:pPr lvl="8"/>
            <a:r>
              <a:rPr lang="en-US" sz="2200" dirty="0"/>
              <a:t>Can be key actor in co-governance regime or</a:t>
            </a:r>
          </a:p>
          <a:p>
            <a:pPr lvl="8"/>
            <a:r>
              <a:rPr lang="en-US" sz="2200" dirty="0"/>
              <a:t>Shadow actor (rights protection, dispute resolution)</a:t>
            </a:r>
          </a:p>
          <a:p>
            <a:pPr lvl="8"/>
            <a:r>
              <a:rPr lang="en-US" sz="2200" dirty="0"/>
              <a:t>“Nests” urban commons within overarching system of higher level rules or institutions</a:t>
            </a:r>
          </a:p>
          <a:p>
            <a:pPr lvl="6"/>
            <a:endParaRPr lang="en-US" dirty="0"/>
          </a:p>
        </p:txBody>
      </p:sp>
      <p:pic>
        <p:nvPicPr>
          <p:cNvPr id="7" name="Immagine 14">
            <a:extLst>
              <a:ext uri="{FF2B5EF4-FFF2-40B4-BE49-F238E27FC236}">
                <a16:creationId xmlns="" xmlns:a16="http://schemas.microsoft.com/office/drawing/2014/main" id="{5B2FCA53-0238-42D4-BEC9-B254DA30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8" y="223675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6E71-98DA-4F5A-9607-E074EE5D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Social and Economic Pooling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9D53B-853B-4FF0-A73A-E5C8583D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61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200" dirty="0"/>
              <a:t>Joining of different resources </a:t>
            </a:r>
          </a:p>
          <a:p>
            <a:pPr lvl="8"/>
            <a:r>
              <a:rPr lang="en-US" sz="2200" dirty="0"/>
              <a:t>Create new opportunities, goods, services</a:t>
            </a:r>
          </a:p>
          <a:p>
            <a:pPr lvl="8"/>
            <a:r>
              <a:rPr lang="en-US" sz="2200" dirty="0"/>
              <a:t>With characteristics of non-mainstream socio-economic system (e.g. peer to peer, mesh, collaborative, or circular  resource system)</a:t>
            </a:r>
          </a:p>
          <a:p>
            <a:pPr lvl="8"/>
            <a:r>
              <a:rPr lang="en-US" sz="2200" dirty="0"/>
              <a:t>Directed towards underserved or vulnerable populations</a:t>
            </a:r>
          </a:p>
          <a:p>
            <a:pPr lvl="6"/>
            <a:endParaRPr lang="en-US" dirty="0"/>
          </a:p>
        </p:txBody>
      </p:sp>
      <p:pic>
        <p:nvPicPr>
          <p:cNvPr id="5" name="Immagine 10">
            <a:extLst>
              <a:ext uri="{FF2B5EF4-FFF2-40B4-BE49-F238E27FC236}">
                <a16:creationId xmlns="" xmlns:a16="http://schemas.microsoft.com/office/drawing/2014/main" id="{FEA9DFCA-F4A3-4F7A-9860-1F4D28FEE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8803"/>
            <a:ext cx="36813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6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6E71-98DA-4F5A-9607-E074EE5D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Experimental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9D53B-853B-4FF0-A73A-E5C8583D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61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200" dirty="0"/>
              <a:t>Institutional, legal or policy innovation</a:t>
            </a:r>
          </a:p>
          <a:p>
            <a:pPr lvl="8"/>
            <a:r>
              <a:rPr lang="en-US" sz="2200" dirty="0"/>
              <a:t>Context-specific, place-based</a:t>
            </a:r>
          </a:p>
          <a:p>
            <a:pPr lvl="8"/>
            <a:r>
              <a:rPr lang="en-US" sz="2200" dirty="0"/>
              <a:t>Iterative approach with replicability/scalability</a:t>
            </a:r>
          </a:p>
          <a:p>
            <a:pPr lvl="8"/>
            <a:r>
              <a:rPr lang="en-US" sz="2200" dirty="0"/>
              <a:t>Sunset provisions, feedback and evaluation mechanism</a:t>
            </a:r>
          </a:p>
          <a:p>
            <a:pPr lvl="6"/>
            <a:endParaRPr lang="en-US" dirty="0"/>
          </a:p>
        </p:txBody>
      </p:sp>
      <p:pic>
        <p:nvPicPr>
          <p:cNvPr id="6" name="Immagine 14">
            <a:extLst>
              <a:ext uri="{FF2B5EF4-FFF2-40B4-BE49-F238E27FC236}">
                <a16:creationId xmlns="" xmlns:a16="http://schemas.microsoft.com/office/drawing/2014/main" id="{81D987AA-4653-4D5C-8A2B-321BF019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7" y="2460365"/>
            <a:ext cx="2410883" cy="2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6E71-98DA-4F5A-9607-E074EE5D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Tech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9D53B-853B-4FF0-A73A-E5C8583D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698"/>
            <a:ext cx="10972800" cy="47261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8"/>
            <a:r>
              <a:rPr lang="en-US" sz="2200" dirty="0"/>
              <a:t>Last mile connectivity to underserved populations</a:t>
            </a:r>
          </a:p>
          <a:p>
            <a:pPr lvl="8"/>
            <a:r>
              <a:rPr lang="en-US" sz="2200" dirty="0"/>
              <a:t>Collective ownership and/or management (community)</a:t>
            </a:r>
          </a:p>
          <a:p>
            <a:pPr lvl="8"/>
            <a:r>
              <a:rPr lang="en-US" sz="2200" dirty="0"/>
              <a:t>Open participation and access to network</a:t>
            </a:r>
          </a:p>
          <a:p>
            <a:pPr marL="3657600" lvl="8" indent="0">
              <a:buNone/>
            </a:pPr>
            <a:endParaRPr lang="en-US" sz="2200" i="1" dirty="0"/>
          </a:p>
          <a:p>
            <a:pPr lvl="8"/>
            <a:endParaRPr lang="en-US" sz="2200" dirty="0"/>
          </a:p>
          <a:p>
            <a:pPr lvl="6"/>
            <a:endParaRPr lang="en-US" dirty="0"/>
          </a:p>
        </p:txBody>
      </p:sp>
      <p:pic>
        <p:nvPicPr>
          <p:cNvPr id="13316" name="Picture 4" descr="Image result for technology justice">
            <a:extLst>
              <a:ext uri="{FF2B5EF4-FFF2-40B4-BE49-F238E27FC236}">
                <a16:creationId xmlns="" xmlns:a16="http://schemas.microsoft.com/office/drawing/2014/main" id="{FA165EB0-1024-4BAA-9AA0-E537797D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0910"/>
            <a:ext cx="3495984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41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877A2-57F2-4CA4-AEEB-B0919674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Co-City Tools and Mechanisms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442A7F03-0146-475E-86E7-DDBBF6AAE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829198"/>
              </p:ext>
            </p:extLst>
          </p:nvPr>
        </p:nvGraphicFramePr>
        <p:xfrm>
          <a:off x="5280025" y="642938"/>
          <a:ext cx="6269038" cy="583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75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52965" y="284082"/>
            <a:ext cx="1106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The Co-City </a:t>
            </a:r>
            <a:r>
              <a:rPr lang="it-IT" sz="3600" b="1" dirty="0" smtClean="0"/>
              <a:t>Cycle</a:t>
            </a:r>
            <a:endParaRPr lang="it-IT" sz="3600" b="1" dirty="0"/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914400" y="1128298"/>
            <a:ext cx="10496550" cy="25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giù 9"/>
          <p:cNvSpPr/>
          <p:nvPr/>
        </p:nvSpPr>
        <p:spPr>
          <a:xfrm rot="16200000">
            <a:off x="8164741" y="3596486"/>
            <a:ext cx="790236" cy="866692"/>
          </a:xfrm>
          <a:prstGeom prst="downArrow">
            <a:avLst>
              <a:gd name="adj1" fmla="val 50000"/>
              <a:gd name="adj2" fmla="val 48566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26039" y="2593081"/>
            <a:ext cx="5282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Co-City Cycle is </a:t>
            </a:r>
            <a:r>
              <a:rPr lang="en-US" sz="2000" dirty="0"/>
              <a:t>designed to create the most favorable environment for </a:t>
            </a:r>
            <a:r>
              <a:rPr lang="en-US" sz="2000" b="1" dirty="0"/>
              <a:t>experimentation</a:t>
            </a:r>
            <a:r>
              <a:rPr lang="en-US" sz="2000" dirty="0"/>
              <a:t> using the design principles to innovate urban policies and institutional frameworks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 The key is to transform cities/neighborhoods into laboratories for </a:t>
            </a:r>
            <a:r>
              <a:rPr lang="en-US" sz="2000" b="1" dirty="0"/>
              <a:t>commons-based governance solutions</a:t>
            </a:r>
          </a:p>
        </p:txBody>
      </p:sp>
      <p:pic>
        <p:nvPicPr>
          <p:cNvPr id="8" name="Shape 2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8036" y="2847150"/>
            <a:ext cx="1878613" cy="20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https://lh5.googleusercontent.com/XvIP7OoIHUCvVIorBFfu2cdAPSworyPRysmpA51rCt2W9K8oiRkc9MT3Uz7mLn3uodW67TMLXVo2OgWe62oMV3nha6Zh1JUTfTK0QlhrdnxNzOVNlP7mzwddj9w3tZcbxbmKhNxV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98" y="2841891"/>
            <a:ext cx="2143125" cy="20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7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71B9639A-643B-4D24-9395-E3A497A5B4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6" y="643467"/>
            <a:ext cx="92851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242" y="268085"/>
            <a:ext cx="493458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</a:t>
            </a:r>
            <a:r>
              <a:rPr spc="-5" dirty="0" smtClean="0"/>
              <a:t>Co-City</a:t>
            </a:r>
            <a:r>
              <a:rPr spc="-85" dirty="0" smtClean="0"/>
              <a:t> </a:t>
            </a:r>
            <a:r>
              <a:rPr spc="-5"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4210" y="1146383"/>
            <a:ext cx="301561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Phase 1: Cheap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Talk</a:t>
            </a:r>
            <a:endParaRPr sz="2400">
              <a:latin typeface="Century Gothic"/>
              <a:cs typeface="Century Gothic"/>
            </a:endParaRPr>
          </a:p>
          <a:p>
            <a:pPr marL="342265" marR="49530" indent="-284480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Understand the objectives of your  collaborators and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partners.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9944" y="2213178"/>
            <a:ext cx="342392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Phase 2: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Mapping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Identify the needs, challenges, and  opportunities of the community you are  seeking 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serve.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3151" y="2213178"/>
            <a:ext cx="3667125" cy="311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Phase 6: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Testing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Design and execute </a:t>
            </a:r>
            <a:r>
              <a:rPr sz="1400" dirty="0">
                <a:latin typeface="Century Gothic"/>
                <a:cs typeface="Century Gothic"/>
              </a:rPr>
              <a:t>a </a:t>
            </a:r>
            <a:r>
              <a:rPr sz="1400" spc="-5" dirty="0">
                <a:latin typeface="Century Gothic"/>
                <a:cs typeface="Century Gothic"/>
              </a:rPr>
              <a:t>framework to test  your prototype. Ensure you are adapting it  at regular intervals to be more useful,  based on community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feedback.</a:t>
            </a:r>
            <a:endParaRPr sz="1400">
              <a:latin typeface="Century Gothic"/>
              <a:cs typeface="Century Gothic"/>
            </a:endParaRPr>
          </a:p>
          <a:p>
            <a:pPr marL="12700">
              <a:spcBef>
                <a:spcPts val="1375"/>
              </a:spcBef>
            </a:pPr>
            <a:r>
              <a:rPr sz="2400" spc="-5" dirty="0">
                <a:latin typeface="Century Gothic"/>
                <a:cs typeface="Century Gothic"/>
              </a:rPr>
              <a:t>Phase 5: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Modeling</a:t>
            </a:r>
            <a:endParaRPr sz="2400">
              <a:latin typeface="Century Gothic"/>
              <a:cs typeface="Century Gothic"/>
            </a:endParaRPr>
          </a:p>
          <a:p>
            <a:pPr marL="12700" marR="509270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Identify the legal requirements and  adjustments needed to make your  prototype possible. Implement these  changes.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9945" y="3920812"/>
            <a:ext cx="3662679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Phase 3: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Practicing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Generate ideas and share them with users  for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feedback.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7434" y="5656907"/>
            <a:ext cx="361632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Phase 4: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Prototyping</a:t>
            </a:r>
            <a:endParaRPr sz="2400">
              <a:latin typeface="Century Gothic"/>
              <a:cs typeface="Century Gothic"/>
            </a:endParaRPr>
          </a:p>
          <a:p>
            <a:pPr marL="12065" marR="5080" algn="ctr">
              <a:lnSpc>
                <a:spcPct val="116100"/>
              </a:lnSpc>
              <a:spcBef>
                <a:spcPts val="790"/>
              </a:spcBef>
            </a:pPr>
            <a:r>
              <a:rPr sz="1400" spc="-5" dirty="0">
                <a:latin typeface="Century Gothic"/>
                <a:cs typeface="Century Gothic"/>
              </a:rPr>
              <a:t>Develop </a:t>
            </a:r>
            <a:r>
              <a:rPr sz="1400" dirty="0">
                <a:latin typeface="Century Gothic"/>
                <a:cs typeface="Century Gothic"/>
              </a:rPr>
              <a:t>a </a:t>
            </a:r>
            <a:r>
              <a:rPr sz="1400" spc="-5" dirty="0">
                <a:latin typeface="Century Gothic"/>
                <a:cs typeface="Century Gothic"/>
              </a:rPr>
              <a:t>clear and detailed concept</a:t>
            </a:r>
            <a:r>
              <a:rPr sz="1400" spc="-8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of  one way to support the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community.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9074" y="1257301"/>
            <a:ext cx="1143000" cy="964565"/>
          </a:xfrm>
          <a:custGeom>
            <a:avLst/>
            <a:gdLst/>
            <a:ahLst/>
            <a:cxnLst/>
            <a:rect l="l" t="t" r="r" b="b"/>
            <a:pathLst>
              <a:path w="1143000" h="964564">
                <a:moveTo>
                  <a:pt x="1022474" y="723149"/>
                </a:moveTo>
                <a:lnTo>
                  <a:pt x="781424" y="723149"/>
                </a:lnTo>
                <a:lnTo>
                  <a:pt x="781424" y="545910"/>
                </a:lnTo>
                <a:lnTo>
                  <a:pt x="777434" y="496460"/>
                </a:lnTo>
                <a:lnTo>
                  <a:pt x="765883" y="449551"/>
                </a:lnTo>
                <a:lnTo>
                  <a:pt x="747397" y="405809"/>
                </a:lnTo>
                <a:lnTo>
                  <a:pt x="722604" y="365863"/>
                </a:lnTo>
                <a:lnTo>
                  <a:pt x="692133" y="330341"/>
                </a:lnTo>
                <a:lnTo>
                  <a:pt x="656611" y="299870"/>
                </a:lnTo>
                <a:lnTo>
                  <a:pt x="616665" y="275078"/>
                </a:lnTo>
                <a:lnTo>
                  <a:pt x="572923" y="256592"/>
                </a:lnTo>
                <a:lnTo>
                  <a:pt x="526014" y="245040"/>
                </a:lnTo>
                <a:lnTo>
                  <a:pt x="476563" y="241049"/>
                </a:lnTo>
                <a:lnTo>
                  <a:pt x="0" y="241049"/>
                </a:lnTo>
                <a:lnTo>
                  <a:pt x="0" y="0"/>
                </a:lnTo>
                <a:lnTo>
                  <a:pt x="476563" y="0"/>
                </a:lnTo>
                <a:lnTo>
                  <a:pt x="523667" y="2003"/>
                </a:lnTo>
                <a:lnTo>
                  <a:pt x="569657" y="7906"/>
                </a:lnTo>
                <a:lnTo>
                  <a:pt x="614372" y="17542"/>
                </a:lnTo>
                <a:lnTo>
                  <a:pt x="657645" y="30750"/>
                </a:lnTo>
                <a:lnTo>
                  <a:pt x="699315" y="47364"/>
                </a:lnTo>
                <a:lnTo>
                  <a:pt x="739216" y="67221"/>
                </a:lnTo>
                <a:lnTo>
                  <a:pt x="777185" y="90157"/>
                </a:lnTo>
                <a:lnTo>
                  <a:pt x="813059" y="116008"/>
                </a:lnTo>
                <a:lnTo>
                  <a:pt x="846673" y="144611"/>
                </a:lnTo>
                <a:lnTo>
                  <a:pt x="877863" y="175801"/>
                </a:lnTo>
                <a:lnTo>
                  <a:pt x="906466" y="209415"/>
                </a:lnTo>
                <a:lnTo>
                  <a:pt x="932317" y="245289"/>
                </a:lnTo>
                <a:lnTo>
                  <a:pt x="955253" y="283258"/>
                </a:lnTo>
                <a:lnTo>
                  <a:pt x="975110" y="323159"/>
                </a:lnTo>
                <a:lnTo>
                  <a:pt x="991724" y="364829"/>
                </a:lnTo>
                <a:lnTo>
                  <a:pt x="1004932" y="408102"/>
                </a:lnTo>
                <a:lnTo>
                  <a:pt x="1014568" y="452816"/>
                </a:lnTo>
                <a:lnTo>
                  <a:pt x="1020471" y="498807"/>
                </a:lnTo>
                <a:lnTo>
                  <a:pt x="1022474" y="545910"/>
                </a:lnTo>
                <a:lnTo>
                  <a:pt x="1022474" y="723149"/>
                </a:lnTo>
                <a:close/>
              </a:path>
              <a:path w="1143000" h="964564">
                <a:moveTo>
                  <a:pt x="901949" y="964199"/>
                </a:moveTo>
                <a:lnTo>
                  <a:pt x="660899" y="723149"/>
                </a:lnTo>
                <a:lnTo>
                  <a:pt x="1142999" y="723149"/>
                </a:lnTo>
                <a:lnTo>
                  <a:pt x="901949" y="9641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9074" y="1257301"/>
            <a:ext cx="1143000" cy="964565"/>
          </a:xfrm>
          <a:custGeom>
            <a:avLst/>
            <a:gdLst/>
            <a:ahLst/>
            <a:cxnLst/>
            <a:rect l="l" t="t" r="r" b="b"/>
            <a:pathLst>
              <a:path w="1143000" h="964564">
                <a:moveTo>
                  <a:pt x="0" y="0"/>
                </a:moveTo>
                <a:lnTo>
                  <a:pt x="476563" y="0"/>
                </a:lnTo>
                <a:lnTo>
                  <a:pt x="523667" y="2003"/>
                </a:lnTo>
                <a:lnTo>
                  <a:pt x="569657" y="7906"/>
                </a:lnTo>
                <a:lnTo>
                  <a:pt x="614372" y="17542"/>
                </a:lnTo>
                <a:lnTo>
                  <a:pt x="657645" y="30750"/>
                </a:lnTo>
                <a:lnTo>
                  <a:pt x="699315" y="47364"/>
                </a:lnTo>
                <a:lnTo>
                  <a:pt x="739216" y="67221"/>
                </a:lnTo>
                <a:lnTo>
                  <a:pt x="777185" y="90157"/>
                </a:lnTo>
                <a:lnTo>
                  <a:pt x="813059" y="116008"/>
                </a:lnTo>
                <a:lnTo>
                  <a:pt x="846673" y="144611"/>
                </a:lnTo>
                <a:lnTo>
                  <a:pt x="877863" y="175801"/>
                </a:lnTo>
                <a:lnTo>
                  <a:pt x="906466" y="209415"/>
                </a:lnTo>
                <a:lnTo>
                  <a:pt x="932317" y="245289"/>
                </a:lnTo>
                <a:lnTo>
                  <a:pt x="955253" y="283258"/>
                </a:lnTo>
                <a:lnTo>
                  <a:pt x="975110" y="323159"/>
                </a:lnTo>
                <a:lnTo>
                  <a:pt x="991724" y="364829"/>
                </a:lnTo>
                <a:lnTo>
                  <a:pt x="1004932" y="408102"/>
                </a:lnTo>
                <a:lnTo>
                  <a:pt x="1014568" y="452816"/>
                </a:lnTo>
                <a:lnTo>
                  <a:pt x="1020471" y="498807"/>
                </a:lnTo>
                <a:lnTo>
                  <a:pt x="1022474" y="545910"/>
                </a:lnTo>
                <a:lnTo>
                  <a:pt x="1022474" y="723149"/>
                </a:lnTo>
                <a:lnTo>
                  <a:pt x="1142999" y="723149"/>
                </a:lnTo>
                <a:lnTo>
                  <a:pt x="901949" y="964199"/>
                </a:lnTo>
                <a:lnTo>
                  <a:pt x="660899" y="723149"/>
                </a:lnTo>
                <a:lnTo>
                  <a:pt x="781424" y="723149"/>
                </a:lnTo>
                <a:lnTo>
                  <a:pt x="781424" y="545910"/>
                </a:lnTo>
                <a:lnTo>
                  <a:pt x="777434" y="496460"/>
                </a:lnTo>
                <a:lnTo>
                  <a:pt x="765883" y="449551"/>
                </a:lnTo>
                <a:lnTo>
                  <a:pt x="747397" y="405809"/>
                </a:lnTo>
                <a:lnTo>
                  <a:pt x="722604" y="365863"/>
                </a:lnTo>
                <a:lnTo>
                  <a:pt x="692133" y="330341"/>
                </a:lnTo>
                <a:lnTo>
                  <a:pt x="656611" y="299870"/>
                </a:lnTo>
                <a:lnTo>
                  <a:pt x="616665" y="275078"/>
                </a:lnTo>
                <a:lnTo>
                  <a:pt x="572923" y="256592"/>
                </a:lnTo>
                <a:lnTo>
                  <a:pt x="526014" y="245040"/>
                </a:lnTo>
                <a:lnTo>
                  <a:pt x="476563" y="241049"/>
                </a:lnTo>
                <a:lnTo>
                  <a:pt x="0" y="2410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48651" y="4829299"/>
            <a:ext cx="921385" cy="1243330"/>
          </a:xfrm>
          <a:custGeom>
            <a:avLst/>
            <a:gdLst/>
            <a:ahLst/>
            <a:cxnLst/>
            <a:rect l="l" t="t" r="r" b="b"/>
            <a:pathLst>
              <a:path w="921384" h="1243329">
                <a:moveTo>
                  <a:pt x="882240" y="956292"/>
                </a:moveTo>
                <a:lnTo>
                  <a:pt x="518231" y="956292"/>
                </a:lnTo>
                <a:lnTo>
                  <a:pt x="564153" y="950122"/>
                </a:lnTo>
                <a:lnTo>
                  <a:pt x="605418" y="932708"/>
                </a:lnTo>
                <a:lnTo>
                  <a:pt x="640379" y="905697"/>
                </a:lnTo>
                <a:lnTo>
                  <a:pt x="667390" y="870736"/>
                </a:lnTo>
                <a:lnTo>
                  <a:pt x="684804" y="829471"/>
                </a:lnTo>
                <a:lnTo>
                  <a:pt x="690974" y="783549"/>
                </a:lnTo>
                <a:lnTo>
                  <a:pt x="690974" y="0"/>
                </a:lnTo>
                <a:lnTo>
                  <a:pt x="921299" y="0"/>
                </a:lnTo>
                <a:lnTo>
                  <a:pt x="921299" y="783549"/>
                </a:lnTo>
                <a:lnTo>
                  <a:pt x="918588" y="830555"/>
                </a:lnTo>
                <a:lnTo>
                  <a:pt x="910654" y="875969"/>
                </a:lnTo>
                <a:lnTo>
                  <a:pt x="897801" y="919487"/>
                </a:lnTo>
                <a:lnTo>
                  <a:pt x="882240" y="956292"/>
                </a:lnTo>
                <a:close/>
              </a:path>
              <a:path w="921384" h="1243329">
                <a:moveTo>
                  <a:pt x="230324" y="1242899"/>
                </a:moveTo>
                <a:lnTo>
                  <a:pt x="0" y="1071455"/>
                </a:lnTo>
                <a:lnTo>
                  <a:pt x="230324" y="900010"/>
                </a:lnTo>
                <a:lnTo>
                  <a:pt x="230324" y="956292"/>
                </a:lnTo>
                <a:lnTo>
                  <a:pt x="882240" y="956292"/>
                </a:lnTo>
                <a:lnTo>
                  <a:pt x="858547" y="999629"/>
                </a:lnTo>
                <a:lnTo>
                  <a:pt x="832750" y="1035648"/>
                </a:lnTo>
                <a:lnTo>
                  <a:pt x="803243" y="1068561"/>
                </a:lnTo>
                <a:lnTo>
                  <a:pt x="770330" y="1098068"/>
                </a:lnTo>
                <a:lnTo>
                  <a:pt x="734311" y="1123864"/>
                </a:lnTo>
                <a:lnTo>
                  <a:pt x="695490" y="1145649"/>
                </a:lnTo>
                <a:lnTo>
                  <a:pt x="654169" y="1163119"/>
                </a:lnTo>
                <a:lnTo>
                  <a:pt x="610651" y="1175972"/>
                </a:lnTo>
                <a:lnTo>
                  <a:pt x="565237" y="1183906"/>
                </a:lnTo>
                <a:lnTo>
                  <a:pt x="518231" y="1186617"/>
                </a:lnTo>
                <a:lnTo>
                  <a:pt x="230324" y="1186617"/>
                </a:lnTo>
                <a:lnTo>
                  <a:pt x="230324" y="12428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8651" y="4829299"/>
            <a:ext cx="921385" cy="1243330"/>
          </a:xfrm>
          <a:custGeom>
            <a:avLst/>
            <a:gdLst/>
            <a:ahLst/>
            <a:cxnLst/>
            <a:rect l="l" t="t" r="r" b="b"/>
            <a:pathLst>
              <a:path w="921384" h="1243329">
                <a:moveTo>
                  <a:pt x="921299" y="0"/>
                </a:moveTo>
                <a:lnTo>
                  <a:pt x="921299" y="783549"/>
                </a:lnTo>
                <a:lnTo>
                  <a:pt x="918588" y="830555"/>
                </a:lnTo>
                <a:lnTo>
                  <a:pt x="910654" y="875969"/>
                </a:lnTo>
                <a:lnTo>
                  <a:pt x="897801" y="919487"/>
                </a:lnTo>
                <a:lnTo>
                  <a:pt x="880331" y="960808"/>
                </a:lnTo>
                <a:lnTo>
                  <a:pt x="858547" y="999629"/>
                </a:lnTo>
                <a:lnTo>
                  <a:pt x="832750" y="1035648"/>
                </a:lnTo>
                <a:lnTo>
                  <a:pt x="803243" y="1068561"/>
                </a:lnTo>
                <a:lnTo>
                  <a:pt x="770330" y="1098068"/>
                </a:lnTo>
                <a:lnTo>
                  <a:pt x="734311" y="1123864"/>
                </a:lnTo>
                <a:lnTo>
                  <a:pt x="695490" y="1145649"/>
                </a:lnTo>
                <a:lnTo>
                  <a:pt x="654169" y="1163119"/>
                </a:lnTo>
                <a:lnTo>
                  <a:pt x="610651" y="1175972"/>
                </a:lnTo>
                <a:lnTo>
                  <a:pt x="565237" y="1183906"/>
                </a:lnTo>
                <a:lnTo>
                  <a:pt x="518231" y="1186617"/>
                </a:lnTo>
                <a:lnTo>
                  <a:pt x="230324" y="1186617"/>
                </a:lnTo>
                <a:lnTo>
                  <a:pt x="230324" y="1242899"/>
                </a:lnTo>
                <a:lnTo>
                  <a:pt x="0" y="1071455"/>
                </a:lnTo>
                <a:lnTo>
                  <a:pt x="230324" y="900010"/>
                </a:lnTo>
                <a:lnTo>
                  <a:pt x="230324" y="956292"/>
                </a:lnTo>
                <a:lnTo>
                  <a:pt x="518231" y="956292"/>
                </a:lnTo>
                <a:lnTo>
                  <a:pt x="564153" y="950122"/>
                </a:lnTo>
                <a:lnTo>
                  <a:pt x="605418" y="932708"/>
                </a:lnTo>
                <a:lnTo>
                  <a:pt x="640379" y="905697"/>
                </a:lnTo>
                <a:lnTo>
                  <a:pt x="667390" y="870736"/>
                </a:lnTo>
                <a:lnTo>
                  <a:pt x="684804" y="829471"/>
                </a:lnTo>
                <a:lnTo>
                  <a:pt x="690974" y="783549"/>
                </a:lnTo>
                <a:lnTo>
                  <a:pt x="690974" y="0"/>
                </a:lnTo>
                <a:lnTo>
                  <a:pt x="92129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9925" y="1090624"/>
            <a:ext cx="1240790" cy="1055370"/>
          </a:xfrm>
          <a:custGeom>
            <a:avLst/>
            <a:gdLst/>
            <a:ahLst/>
            <a:cxnLst/>
            <a:rect l="l" t="t" r="r" b="b"/>
            <a:pathLst>
              <a:path w="1240789" h="1055370">
                <a:moveTo>
                  <a:pt x="263699" y="1054799"/>
                </a:moveTo>
                <a:lnTo>
                  <a:pt x="0" y="1054799"/>
                </a:lnTo>
                <a:lnTo>
                  <a:pt x="0" y="593324"/>
                </a:lnTo>
                <a:lnTo>
                  <a:pt x="2382" y="546141"/>
                </a:lnTo>
                <a:lnTo>
                  <a:pt x="9375" y="500321"/>
                </a:lnTo>
                <a:lnTo>
                  <a:pt x="20747" y="456096"/>
                </a:lnTo>
                <a:lnTo>
                  <a:pt x="36264" y="413698"/>
                </a:lnTo>
                <a:lnTo>
                  <a:pt x="55697" y="373358"/>
                </a:lnTo>
                <a:lnTo>
                  <a:pt x="78812" y="335309"/>
                </a:lnTo>
                <a:lnTo>
                  <a:pt x="105378" y="299784"/>
                </a:lnTo>
                <a:lnTo>
                  <a:pt x="135162" y="267012"/>
                </a:lnTo>
                <a:lnTo>
                  <a:pt x="167934" y="237228"/>
                </a:lnTo>
                <a:lnTo>
                  <a:pt x="203459" y="210662"/>
                </a:lnTo>
                <a:lnTo>
                  <a:pt x="241508" y="187547"/>
                </a:lnTo>
                <a:lnTo>
                  <a:pt x="281848" y="168114"/>
                </a:lnTo>
                <a:lnTo>
                  <a:pt x="324246" y="152596"/>
                </a:lnTo>
                <a:lnTo>
                  <a:pt x="368471" y="141225"/>
                </a:lnTo>
                <a:lnTo>
                  <a:pt x="414291" y="134232"/>
                </a:lnTo>
                <a:lnTo>
                  <a:pt x="461474" y="131849"/>
                </a:lnTo>
                <a:lnTo>
                  <a:pt x="976499" y="131849"/>
                </a:lnTo>
                <a:lnTo>
                  <a:pt x="976499" y="0"/>
                </a:lnTo>
                <a:lnTo>
                  <a:pt x="1240199" y="263699"/>
                </a:lnTo>
                <a:lnTo>
                  <a:pt x="1108349" y="395549"/>
                </a:lnTo>
                <a:lnTo>
                  <a:pt x="461474" y="395549"/>
                </a:lnTo>
                <a:lnTo>
                  <a:pt x="416127" y="400773"/>
                </a:lnTo>
                <a:lnTo>
                  <a:pt x="374498" y="415652"/>
                </a:lnTo>
                <a:lnTo>
                  <a:pt x="337776" y="438998"/>
                </a:lnTo>
                <a:lnTo>
                  <a:pt x="307148" y="469626"/>
                </a:lnTo>
                <a:lnTo>
                  <a:pt x="283802" y="506348"/>
                </a:lnTo>
                <a:lnTo>
                  <a:pt x="268923" y="547977"/>
                </a:lnTo>
                <a:lnTo>
                  <a:pt x="263699" y="593324"/>
                </a:lnTo>
                <a:lnTo>
                  <a:pt x="263699" y="1054799"/>
                </a:lnTo>
                <a:close/>
              </a:path>
              <a:path w="1240789" h="1055370">
                <a:moveTo>
                  <a:pt x="976499" y="527399"/>
                </a:moveTo>
                <a:lnTo>
                  <a:pt x="976499" y="395549"/>
                </a:lnTo>
                <a:lnTo>
                  <a:pt x="1108349" y="395549"/>
                </a:lnTo>
                <a:lnTo>
                  <a:pt x="976499" y="5273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9925" y="1090624"/>
            <a:ext cx="1240790" cy="1055370"/>
          </a:xfrm>
          <a:custGeom>
            <a:avLst/>
            <a:gdLst/>
            <a:ahLst/>
            <a:cxnLst/>
            <a:rect l="l" t="t" r="r" b="b"/>
            <a:pathLst>
              <a:path w="1240789" h="1055370">
                <a:moveTo>
                  <a:pt x="0" y="1054799"/>
                </a:moveTo>
                <a:lnTo>
                  <a:pt x="0" y="593324"/>
                </a:lnTo>
                <a:lnTo>
                  <a:pt x="2382" y="546141"/>
                </a:lnTo>
                <a:lnTo>
                  <a:pt x="9375" y="500321"/>
                </a:lnTo>
                <a:lnTo>
                  <a:pt x="20747" y="456096"/>
                </a:lnTo>
                <a:lnTo>
                  <a:pt x="36264" y="413698"/>
                </a:lnTo>
                <a:lnTo>
                  <a:pt x="55697" y="373358"/>
                </a:lnTo>
                <a:lnTo>
                  <a:pt x="78812" y="335309"/>
                </a:lnTo>
                <a:lnTo>
                  <a:pt x="105378" y="299784"/>
                </a:lnTo>
                <a:lnTo>
                  <a:pt x="135162" y="267012"/>
                </a:lnTo>
                <a:lnTo>
                  <a:pt x="167934" y="237228"/>
                </a:lnTo>
                <a:lnTo>
                  <a:pt x="203459" y="210662"/>
                </a:lnTo>
                <a:lnTo>
                  <a:pt x="241508" y="187547"/>
                </a:lnTo>
                <a:lnTo>
                  <a:pt x="281848" y="168114"/>
                </a:lnTo>
                <a:lnTo>
                  <a:pt x="324246" y="152597"/>
                </a:lnTo>
                <a:lnTo>
                  <a:pt x="368471" y="141225"/>
                </a:lnTo>
                <a:lnTo>
                  <a:pt x="414291" y="134232"/>
                </a:lnTo>
                <a:lnTo>
                  <a:pt x="461474" y="131849"/>
                </a:lnTo>
                <a:lnTo>
                  <a:pt x="976499" y="131849"/>
                </a:lnTo>
                <a:lnTo>
                  <a:pt x="976499" y="0"/>
                </a:lnTo>
                <a:lnTo>
                  <a:pt x="1240199" y="263699"/>
                </a:lnTo>
                <a:lnTo>
                  <a:pt x="976499" y="527399"/>
                </a:lnTo>
                <a:lnTo>
                  <a:pt x="976499" y="395549"/>
                </a:lnTo>
                <a:lnTo>
                  <a:pt x="461474" y="395549"/>
                </a:lnTo>
                <a:lnTo>
                  <a:pt x="416127" y="400773"/>
                </a:lnTo>
                <a:lnTo>
                  <a:pt x="374498" y="415652"/>
                </a:lnTo>
                <a:lnTo>
                  <a:pt x="337776" y="438998"/>
                </a:lnTo>
                <a:lnTo>
                  <a:pt x="307148" y="469626"/>
                </a:lnTo>
                <a:lnTo>
                  <a:pt x="283802" y="506348"/>
                </a:lnTo>
                <a:lnTo>
                  <a:pt x="268923" y="547977"/>
                </a:lnTo>
                <a:lnTo>
                  <a:pt x="263699" y="593324"/>
                </a:lnTo>
                <a:lnTo>
                  <a:pt x="263699" y="1054799"/>
                </a:lnTo>
                <a:lnTo>
                  <a:pt x="0" y="10547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7075" y="5214976"/>
            <a:ext cx="1824355" cy="757555"/>
          </a:xfrm>
          <a:custGeom>
            <a:avLst/>
            <a:gdLst/>
            <a:ahLst/>
            <a:cxnLst/>
            <a:rect l="l" t="t" r="r" b="b"/>
            <a:pathLst>
              <a:path w="1824355" h="757554">
                <a:moveTo>
                  <a:pt x="378599" y="189299"/>
                </a:moveTo>
                <a:lnTo>
                  <a:pt x="0" y="189299"/>
                </a:lnTo>
                <a:lnTo>
                  <a:pt x="189299" y="0"/>
                </a:lnTo>
                <a:lnTo>
                  <a:pt x="378599" y="189299"/>
                </a:lnTo>
                <a:close/>
              </a:path>
              <a:path w="1824355" h="757554">
                <a:moveTo>
                  <a:pt x="1823999" y="757199"/>
                </a:moveTo>
                <a:lnTo>
                  <a:pt x="425924" y="757199"/>
                </a:lnTo>
                <a:lnTo>
                  <a:pt x="376971" y="753608"/>
                </a:lnTo>
                <a:lnTo>
                  <a:pt x="330248" y="743174"/>
                </a:lnTo>
                <a:lnTo>
                  <a:pt x="286267" y="726410"/>
                </a:lnTo>
                <a:lnTo>
                  <a:pt x="245542" y="703829"/>
                </a:lnTo>
                <a:lnTo>
                  <a:pt x="208584" y="675943"/>
                </a:lnTo>
                <a:lnTo>
                  <a:pt x="175906" y="643265"/>
                </a:lnTo>
                <a:lnTo>
                  <a:pt x="148020" y="606307"/>
                </a:lnTo>
                <a:lnTo>
                  <a:pt x="125439" y="565582"/>
                </a:lnTo>
                <a:lnTo>
                  <a:pt x="108675" y="521601"/>
                </a:lnTo>
                <a:lnTo>
                  <a:pt x="98241" y="474878"/>
                </a:lnTo>
                <a:lnTo>
                  <a:pt x="94649" y="425924"/>
                </a:lnTo>
                <a:lnTo>
                  <a:pt x="94649" y="189299"/>
                </a:lnTo>
                <a:lnTo>
                  <a:pt x="283949" y="189299"/>
                </a:lnTo>
                <a:lnTo>
                  <a:pt x="283949" y="425924"/>
                </a:lnTo>
                <a:lnTo>
                  <a:pt x="291187" y="470800"/>
                </a:lnTo>
                <a:lnTo>
                  <a:pt x="311342" y="509773"/>
                </a:lnTo>
                <a:lnTo>
                  <a:pt x="342076" y="540507"/>
                </a:lnTo>
                <a:lnTo>
                  <a:pt x="381049" y="560662"/>
                </a:lnTo>
                <a:lnTo>
                  <a:pt x="425924" y="567899"/>
                </a:lnTo>
                <a:lnTo>
                  <a:pt x="1823999" y="567899"/>
                </a:lnTo>
                <a:lnTo>
                  <a:pt x="1823999" y="7571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7075" y="5214976"/>
            <a:ext cx="1824355" cy="757555"/>
          </a:xfrm>
          <a:custGeom>
            <a:avLst/>
            <a:gdLst/>
            <a:ahLst/>
            <a:cxnLst/>
            <a:rect l="l" t="t" r="r" b="b"/>
            <a:pathLst>
              <a:path w="1824355" h="757554">
                <a:moveTo>
                  <a:pt x="1823999" y="757199"/>
                </a:moveTo>
                <a:lnTo>
                  <a:pt x="425924" y="757199"/>
                </a:lnTo>
                <a:lnTo>
                  <a:pt x="376971" y="753608"/>
                </a:lnTo>
                <a:lnTo>
                  <a:pt x="330248" y="743174"/>
                </a:lnTo>
                <a:lnTo>
                  <a:pt x="286267" y="726410"/>
                </a:lnTo>
                <a:lnTo>
                  <a:pt x="245542" y="703829"/>
                </a:lnTo>
                <a:lnTo>
                  <a:pt x="208584" y="675943"/>
                </a:lnTo>
                <a:lnTo>
                  <a:pt x="175906" y="643265"/>
                </a:lnTo>
                <a:lnTo>
                  <a:pt x="148020" y="606307"/>
                </a:lnTo>
                <a:lnTo>
                  <a:pt x="125439" y="565582"/>
                </a:lnTo>
                <a:lnTo>
                  <a:pt x="108675" y="521601"/>
                </a:lnTo>
                <a:lnTo>
                  <a:pt x="98241" y="474878"/>
                </a:lnTo>
                <a:lnTo>
                  <a:pt x="94649" y="425924"/>
                </a:lnTo>
                <a:lnTo>
                  <a:pt x="94649" y="189299"/>
                </a:lnTo>
                <a:lnTo>
                  <a:pt x="0" y="189299"/>
                </a:lnTo>
                <a:lnTo>
                  <a:pt x="189299" y="0"/>
                </a:lnTo>
                <a:lnTo>
                  <a:pt x="378599" y="189299"/>
                </a:lnTo>
                <a:lnTo>
                  <a:pt x="283949" y="189299"/>
                </a:lnTo>
                <a:lnTo>
                  <a:pt x="283949" y="425924"/>
                </a:lnTo>
                <a:lnTo>
                  <a:pt x="291187" y="470800"/>
                </a:lnTo>
                <a:lnTo>
                  <a:pt x="311342" y="509773"/>
                </a:lnTo>
                <a:lnTo>
                  <a:pt x="342076" y="540507"/>
                </a:lnTo>
                <a:lnTo>
                  <a:pt x="381049" y="560662"/>
                </a:lnTo>
                <a:lnTo>
                  <a:pt x="425924" y="567899"/>
                </a:lnTo>
                <a:lnTo>
                  <a:pt x="1823999" y="567899"/>
                </a:lnTo>
                <a:lnTo>
                  <a:pt x="1823999" y="757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92750" y="3342334"/>
            <a:ext cx="653415" cy="1134745"/>
          </a:xfrm>
          <a:custGeom>
            <a:avLst/>
            <a:gdLst/>
            <a:ahLst/>
            <a:cxnLst/>
            <a:rect l="l" t="t" r="r" b="b"/>
            <a:pathLst>
              <a:path w="653414" h="1134745">
                <a:moveTo>
                  <a:pt x="178724" y="273112"/>
                </a:moveTo>
                <a:lnTo>
                  <a:pt x="178762" y="0"/>
                </a:lnTo>
                <a:lnTo>
                  <a:pt x="451799" y="37"/>
                </a:lnTo>
                <a:lnTo>
                  <a:pt x="383531" y="68306"/>
                </a:lnTo>
                <a:lnTo>
                  <a:pt x="519993" y="204843"/>
                </a:lnTo>
                <a:lnTo>
                  <a:pt x="246993" y="204843"/>
                </a:lnTo>
                <a:lnTo>
                  <a:pt x="178724" y="273112"/>
                </a:lnTo>
                <a:close/>
              </a:path>
              <a:path w="653414" h="1134745">
                <a:moveTo>
                  <a:pt x="136499" y="1134562"/>
                </a:moveTo>
                <a:lnTo>
                  <a:pt x="0" y="997987"/>
                </a:lnTo>
                <a:lnTo>
                  <a:pt x="417590" y="580396"/>
                </a:lnTo>
                <a:lnTo>
                  <a:pt x="444738" y="542807"/>
                </a:lnTo>
                <a:lnTo>
                  <a:pt x="458316" y="500155"/>
                </a:lnTo>
                <a:lnTo>
                  <a:pt x="458322" y="455814"/>
                </a:lnTo>
                <a:lnTo>
                  <a:pt x="444756" y="413159"/>
                </a:lnTo>
                <a:lnTo>
                  <a:pt x="417618" y="375562"/>
                </a:lnTo>
                <a:lnTo>
                  <a:pt x="246993" y="204843"/>
                </a:lnTo>
                <a:lnTo>
                  <a:pt x="519993" y="204843"/>
                </a:lnTo>
                <a:lnTo>
                  <a:pt x="554156" y="239024"/>
                </a:lnTo>
                <a:lnTo>
                  <a:pt x="584388" y="273637"/>
                </a:lnTo>
                <a:lnTo>
                  <a:pt x="609123" y="311097"/>
                </a:lnTo>
                <a:lnTo>
                  <a:pt x="628360" y="350834"/>
                </a:lnTo>
                <a:lnTo>
                  <a:pt x="642098" y="392278"/>
                </a:lnTo>
                <a:lnTo>
                  <a:pt x="650339" y="434860"/>
                </a:lnTo>
                <a:lnTo>
                  <a:pt x="653082" y="478011"/>
                </a:lnTo>
                <a:lnTo>
                  <a:pt x="650327" y="521162"/>
                </a:lnTo>
                <a:lnTo>
                  <a:pt x="642075" y="563742"/>
                </a:lnTo>
                <a:lnTo>
                  <a:pt x="628325" y="605182"/>
                </a:lnTo>
                <a:lnTo>
                  <a:pt x="609077" y="644914"/>
                </a:lnTo>
                <a:lnTo>
                  <a:pt x="584332" y="682367"/>
                </a:lnTo>
                <a:lnTo>
                  <a:pt x="554090" y="716971"/>
                </a:lnTo>
                <a:lnTo>
                  <a:pt x="136499" y="1134562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2750" y="3342334"/>
            <a:ext cx="653415" cy="1134745"/>
          </a:xfrm>
          <a:custGeom>
            <a:avLst/>
            <a:gdLst/>
            <a:ahLst/>
            <a:cxnLst/>
            <a:rect l="l" t="t" r="r" b="b"/>
            <a:pathLst>
              <a:path w="653414" h="1134745">
                <a:moveTo>
                  <a:pt x="136499" y="1134562"/>
                </a:moveTo>
                <a:lnTo>
                  <a:pt x="554090" y="716971"/>
                </a:lnTo>
                <a:lnTo>
                  <a:pt x="584332" y="682367"/>
                </a:lnTo>
                <a:lnTo>
                  <a:pt x="609077" y="644914"/>
                </a:lnTo>
                <a:lnTo>
                  <a:pt x="628325" y="605182"/>
                </a:lnTo>
                <a:lnTo>
                  <a:pt x="642075" y="563742"/>
                </a:lnTo>
                <a:lnTo>
                  <a:pt x="650327" y="521162"/>
                </a:lnTo>
                <a:lnTo>
                  <a:pt x="653082" y="478011"/>
                </a:lnTo>
                <a:lnTo>
                  <a:pt x="650339" y="434860"/>
                </a:lnTo>
                <a:lnTo>
                  <a:pt x="642098" y="392278"/>
                </a:lnTo>
                <a:lnTo>
                  <a:pt x="628360" y="350834"/>
                </a:lnTo>
                <a:lnTo>
                  <a:pt x="609123" y="311097"/>
                </a:lnTo>
                <a:lnTo>
                  <a:pt x="584388" y="273637"/>
                </a:lnTo>
                <a:lnTo>
                  <a:pt x="554156" y="239024"/>
                </a:lnTo>
                <a:lnTo>
                  <a:pt x="383531" y="68306"/>
                </a:lnTo>
                <a:lnTo>
                  <a:pt x="451799" y="37"/>
                </a:lnTo>
                <a:lnTo>
                  <a:pt x="178762" y="0"/>
                </a:lnTo>
                <a:lnTo>
                  <a:pt x="178724" y="273112"/>
                </a:lnTo>
                <a:lnTo>
                  <a:pt x="246993" y="204843"/>
                </a:lnTo>
                <a:lnTo>
                  <a:pt x="417618" y="375562"/>
                </a:lnTo>
                <a:lnTo>
                  <a:pt x="444756" y="413159"/>
                </a:lnTo>
                <a:lnTo>
                  <a:pt x="458322" y="455814"/>
                </a:lnTo>
                <a:lnTo>
                  <a:pt x="458316" y="500155"/>
                </a:lnTo>
                <a:lnTo>
                  <a:pt x="444738" y="542807"/>
                </a:lnTo>
                <a:lnTo>
                  <a:pt x="417590" y="580396"/>
                </a:lnTo>
                <a:lnTo>
                  <a:pt x="0" y="997987"/>
                </a:lnTo>
                <a:lnTo>
                  <a:pt x="136499" y="113456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0204" y="2816279"/>
            <a:ext cx="608965" cy="1233170"/>
          </a:xfrm>
          <a:custGeom>
            <a:avLst/>
            <a:gdLst/>
            <a:ahLst/>
            <a:cxnLst/>
            <a:rect l="l" t="t" r="r" b="b"/>
            <a:pathLst>
              <a:path w="608964" h="1233170">
                <a:moveTo>
                  <a:pt x="280621" y="1232924"/>
                </a:moveTo>
                <a:lnTo>
                  <a:pt x="336891" y="1154462"/>
                </a:lnTo>
                <a:lnTo>
                  <a:pt x="140766" y="1013743"/>
                </a:lnTo>
                <a:lnTo>
                  <a:pt x="105305" y="984504"/>
                </a:lnTo>
                <a:lnTo>
                  <a:pt x="74808" y="951561"/>
                </a:lnTo>
                <a:lnTo>
                  <a:pt x="49365" y="915479"/>
                </a:lnTo>
                <a:lnTo>
                  <a:pt x="29071" y="876817"/>
                </a:lnTo>
                <a:lnTo>
                  <a:pt x="14017" y="836138"/>
                </a:lnTo>
                <a:lnTo>
                  <a:pt x="4296" y="794005"/>
                </a:lnTo>
                <a:lnTo>
                  <a:pt x="0" y="750978"/>
                </a:lnTo>
                <a:lnTo>
                  <a:pt x="1221" y="707621"/>
                </a:lnTo>
                <a:lnTo>
                  <a:pt x="8053" y="664494"/>
                </a:lnTo>
                <a:lnTo>
                  <a:pt x="20588" y="622160"/>
                </a:lnTo>
                <a:lnTo>
                  <a:pt x="38918" y="581181"/>
                </a:lnTo>
                <a:lnTo>
                  <a:pt x="63136" y="542118"/>
                </a:lnTo>
                <a:lnTo>
                  <a:pt x="451921" y="0"/>
                </a:lnTo>
                <a:lnTo>
                  <a:pt x="608821" y="112574"/>
                </a:lnTo>
                <a:lnTo>
                  <a:pt x="220036" y="654693"/>
                </a:lnTo>
                <a:lnTo>
                  <a:pt x="199356" y="696198"/>
                </a:lnTo>
                <a:lnTo>
                  <a:pt x="192891" y="740492"/>
                </a:lnTo>
                <a:lnTo>
                  <a:pt x="200093" y="784246"/>
                </a:lnTo>
                <a:lnTo>
                  <a:pt x="220414" y="824131"/>
                </a:lnTo>
                <a:lnTo>
                  <a:pt x="253305" y="856818"/>
                </a:lnTo>
                <a:lnTo>
                  <a:pt x="449430" y="997537"/>
                </a:lnTo>
                <a:lnTo>
                  <a:pt x="518616" y="997537"/>
                </a:lnTo>
                <a:lnTo>
                  <a:pt x="550061" y="1188574"/>
                </a:lnTo>
                <a:lnTo>
                  <a:pt x="280621" y="1232924"/>
                </a:lnTo>
                <a:close/>
              </a:path>
              <a:path w="608964" h="1233170">
                <a:moveTo>
                  <a:pt x="518616" y="997537"/>
                </a:moveTo>
                <a:lnTo>
                  <a:pt x="449430" y="997537"/>
                </a:lnTo>
                <a:lnTo>
                  <a:pt x="505701" y="919074"/>
                </a:lnTo>
                <a:lnTo>
                  <a:pt x="518616" y="99753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0205" y="2816279"/>
            <a:ext cx="608965" cy="1233170"/>
          </a:xfrm>
          <a:custGeom>
            <a:avLst/>
            <a:gdLst/>
            <a:ahLst/>
            <a:cxnLst/>
            <a:rect l="l" t="t" r="r" b="b"/>
            <a:pathLst>
              <a:path w="608964" h="1233170">
                <a:moveTo>
                  <a:pt x="451921" y="0"/>
                </a:moveTo>
                <a:lnTo>
                  <a:pt x="63136" y="542118"/>
                </a:lnTo>
                <a:lnTo>
                  <a:pt x="38918" y="581181"/>
                </a:lnTo>
                <a:lnTo>
                  <a:pt x="20588" y="622160"/>
                </a:lnTo>
                <a:lnTo>
                  <a:pt x="8053" y="664494"/>
                </a:lnTo>
                <a:lnTo>
                  <a:pt x="1221" y="707621"/>
                </a:lnTo>
                <a:lnTo>
                  <a:pt x="0" y="750978"/>
                </a:lnTo>
                <a:lnTo>
                  <a:pt x="4296" y="794005"/>
                </a:lnTo>
                <a:lnTo>
                  <a:pt x="14017" y="836138"/>
                </a:lnTo>
                <a:lnTo>
                  <a:pt x="29071" y="876817"/>
                </a:lnTo>
                <a:lnTo>
                  <a:pt x="49365" y="915479"/>
                </a:lnTo>
                <a:lnTo>
                  <a:pt x="74808" y="951561"/>
                </a:lnTo>
                <a:lnTo>
                  <a:pt x="105305" y="984504"/>
                </a:lnTo>
                <a:lnTo>
                  <a:pt x="140766" y="1013743"/>
                </a:lnTo>
                <a:lnTo>
                  <a:pt x="336891" y="1154462"/>
                </a:lnTo>
                <a:lnTo>
                  <a:pt x="280621" y="1232924"/>
                </a:lnTo>
                <a:lnTo>
                  <a:pt x="550061" y="1188574"/>
                </a:lnTo>
                <a:lnTo>
                  <a:pt x="505701" y="919074"/>
                </a:lnTo>
                <a:lnTo>
                  <a:pt x="449430" y="997537"/>
                </a:lnTo>
                <a:lnTo>
                  <a:pt x="253305" y="856818"/>
                </a:lnTo>
                <a:lnTo>
                  <a:pt x="220414" y="824131"/>
                </a:lnTo>
                <a:lnTo>
                  <a:pt x="200093" y="784246"/>
                </a:lnTo>
                <a:lnTo>
                  <a:pt x="192891" y="740492"/>
                </a:lnTo>
                <a:lnTo>
                  <a:pt x="199356" y="696198"/>
                </a:lnTo>
                <a:lnTo>
                  <a:pt x="220036" y="654693"/>
                </a:lnTo>
                <a:lnTo>
                  <a:pt x="608821" y="112574"/>
                </a:lnTo>
                <a:lnTo>
                  <a:pt x="451921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014684" y="6538395"/>
            <a:ext cx="533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V1</a:t>
            </a:r>
            <a:r>
              <a:rPr sz="10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12/17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7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">
            <a:extLst>
              <a:ext uri="{FF2B5EF4-FFF2-40B4-BE49-F238E27FC236}">
                <a16:creationId xmlns="" xmlns:a16="http://schemas.microsoft.com/office/drawing/2014/main" id="{CAC215FB-53C8-40DD-B16D-5C684F51E74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43630" y="1928058"/>
          <a:ext cx="8323140" cy="423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Documento" r:id="rId4" imgW="6337300" imgH="3225800" progId="Word.Document.12">
                  <p:embed/>
                </p:oleObj>
              </mc:Choice>
              <mc:Fallback>
                <p:oleObj name="Documento" r:id="rId4" imgW="6337300" imgH="3225800" progId="Word.Document.12">
                  <p:embed/>
                  <p:pic>
                    <p:nvPicPr>
                      <p:cNvPr id="2" name="Oggetto 2">
                        <a:extLst>
                          <a:ext uri="{FF2B5EF4-FFF2-40B4-BE49-F238E27FC236}">
                            <a16:creationId xmlns="" xmlns:a16="http://schemas.microsoft.com/office/drawing/2014/main" id="{CAC215FB-53C8-40DD-B16D-5C684F51E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3630" y="1928058"/>
                        <a:ext cx="8323140" cy="42366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="" xmlns:a16="http://schemas.microsoft.com/office/drawing/2014/main" id="{3C0239F4-E249-4BB5-80A8-9B06419C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The Dataset</a:t>
            </a:r>
          </a:p>
        </p:txBody>
      </p:sp>
    </p:spTree>
    <p:extLst>
      <p:ext uri="{BB962C8B-B14F-4D97-AF65-F5344CB8AC3E}">
        <p14:creationId xmlns:p14="http://schemas.microsoft.com/office/powerpoint/2010/main" val="98931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F40DFC8C-7FB1-473E-BE84-A55EE8967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8AE694-0E05-4BDD-8892-F2045B44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b="1" i="1"/>
              <a:t>Analytical Framework: </a:t>
            </a:r>
            <a:br>
              <a:rPr lang="en-US" b="1" i="1"/>
            </a:br>
            <a:r>
              <a:rPr lang="en-US" b="1" i="1"/>
              <a:t>The City as a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612F77-243B-4CE6-8415-BC69021B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i="1" dirty="0"/>
              <a:t>“City as a platform for sharing and collaboration, participatory decision-making and peer-to-peer production, supported by open data and guided by principles of distributive justice” </a:t>
            </a:r>
          </a:p>
          <a:p>
            <a:pPr marL="0" indent="0" algn="ctr">
              <a:buNone/>
            </a:pPr>
            <a:r>
              <a:rPr lang="en-US" sz="1800" dirty="0"/>
              <a:t>(Foster and Iaione 2016)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930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C894A-6845-4813-A504-3A498C5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/>
              <a:t>What is a Commons?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="" xmlns:a16="http://schemas.microsoft.com/office/drawing/2014/main" id="{AB0AFBCD-3EB1-406B-BBAE-24B532EAC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92352"/>
              </p:ext>
            </p:extLst>
          </p:nvPr>
        </p:nvGraphicFramePr>
        <p:xfrm>
          <a:off x="838200" y="16139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44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7AD6E-DF19-420E-BE4B-3FA3E9FE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/>
              <a:t>What are Urban Commons?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FE6AB33-A5C7-4A64-9D05-519B1EBE6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4129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70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2" descr="A group of people in a garden&#10;&#10;Description generated with very high confidence">
            <a:extLst>
              <a:ext uri="{FF2B5EF4-FFF2-40B4-BE49-F238E27FC236}">
                <a16:creationId xmlns="" xmlns:a16="http://schemas.microsoft.com/office/drawing/2014/main" id="{F8F4C523-20A3-4548-AB35-E42CB6063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310676" y="2027621"/>
            <a:ext cx="3537345" cy="2796611"/>
          </a:xfrm>
          <a:prstGeom prst="rect">
            <a:avLst/>
          </a:prstGeom>
        </p:spPr>
      </p:pic>
      <p:pic>
        <p:nvPicPr>
          <p:cNvPr id="6146" name="Picture 2" descr="http://www.ediblegeography.com/wp-content/uploads/2010/05/Community-Gardens-total.jpg">
            <a:extLst>
              <a:ext uri="{FF2B5EF4-FFF2-40B4-BE49-F238E27FC236}">
                <a16:creationId xmlns="" xmlns:a16="http://schemas.microsoft.com/office/drawing/2014/main" id="{31BA650D-B1EC-4A45-AC8F-1D85C68D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3" y="1123527"/>
            <a:ext cx="337301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diblegeography.com/wp-content/uploads/2010/05/Vacant-lots.jpg">
            <a:extLst>
              <a:ext uri="{FF2B5EF4-FFF2-40B4-BE49-F238E27FC236}">
                <a16:creationId xmlns="" xmlns:a16="http://schemas.microsoft.com/office/drawing/2014/main" id="{E28B2118-474A-4057-9C01-2052051D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1134645"/>
            <a:ext cx="3517120" cy="45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j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9" y="751415"/>
            <a:ext cx="10603687" cy="55139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80182" y="201082"/>
            <a:ext cx="788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 OPG Je So Pazzo – </a:t>
            </a:r>
            <a:r>
              <a:rPr lang="it-IT" dirty="0" err="1" smtClean="0"/>
              <a:t>Former</a:t>
            </a:r>
            <a:r>
              <a:rPr lang="it-IT" dirty="0" smtClean="0"/>
              <a:t> </a:t>
            </a:r>
            <a:r>
              <a:rPr lang="it-IT" dirty="0" err="1" smtClean="0"/>
              <a:t>Criminal</a:t>
            </a:r>
            <a:r>
              <a:rPr lang="it-IT" dirty="0"/>
              <a:t> </a:t>
            </a:r>
            <a:r>
              <a:rPr lang="it-IT" dirty="0" err="1" smtClean="0"/>
              <a:t>Psychiatric</a:t>
            </a:r>
            <a:r>
              <a:rPr lang="it-IT" dirty="0" smtClean="0"/>
              <a:t> Hospital – </a:t>
            </a:r>
            <a:r>
              <a:rPr lang="it-IT" dirty="0" err="1" smtClean="0"/>
              <a:t>Civic</a:t>
            </a:r>
            <a:r>
              <a:rPr lang="it-IT" dirty="0" smtClean="0"/>
              <a:t> </a:t>
            </a:r>
            <a:r>
              <a:rPr lang="it-IT" dirty="0" err="1" smtClean="0"/>
              <a:t>Uses</a:t>
            </a:r>
            <a:r>
              <a:rPr lang="it-IT" dirty="0" smtClean="0"/>
              <a:t> in </a:t>
            </a:r>
            <a:r>
              <a:rPr lang="it-IT" dirty="0" err="1" smtClean="0"/>
              <a:t>Naples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69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1462</Words>
  <Application>Microsoft Macintosh PowerPoint</Application>
  <PresentationFormat>Personalizzato</PresentationFormat>
  <Paragraphs>183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Office Theme</vt:lpstr>
      <vt:lpstr>Documento</vt:lpstr>
      <vt:lpstr>Ostrom in the City: From the Urban Commons to the Co-City  </vt:lpstr>
      <vt:lpstr>Research Question</vt:lpstr>
      <vt:lpstr>Presentazione di PowerPoint</vt:lpstr>
      <vt:lpstr>The Dataset</vt:lpstr>
      <vt:lpstr>Analytical Framework:  The City as a Commons</vt:lpstr>
      <vt:lpstr>What is a Commons?</vt:lpstr>
      <vt:lpstr>What are Urban Commons?</vt:lpstr>
      <vt:lpstr>Presentazione di PowerPoint</vt:lpstr>
      <vt:lpstr>Presentazione di PowerPoint</vt:lpstr>
      <vt:lpstr>Presentazione di PowerPoint</vt:lpstr>
      <vt:lpstr>Presentazione di PowerPoint</vt:lpstr>
      <vt:lpstr>Community Land Trusts</vt:lpstr>
      <vt:lpstr>Presentazione di PowerPoint</vt:lpstr>
      <vt:lpstr>Community Wireless or Broadband Networks</vt:lpstr>
      <vt:lpstr>Presentazione di PowerPoint</vt:lpstr>
      <vt:lpstr>COVIOLO COMMUNITY-BASED WIRELESS NETWORK IN REGGIO EMILIA </vt:lpstr>
      <vt:lpstr>Community Managed Micogrids</vt:lpstr>
      <vt:lpstr>Presentazione di PowerPoint</vt:lpstr>
      <vt:lpstr>Presentazione di PowerPoint</vt:lpstr>
      <vt:lpstr>Presentazione di PowerPoint</vt:lpstr>
      <vt:lpstr>Working Hypothesis</vt:lpstr>
      <vt:lpstr>Institutional Design Principles </vt:lpstr>
      <vt:lpstr>Co-Governance</vt:lpstr>
      <vt:lpstr>Enabling State</vt:lpstr>
      <vt:lpstr>Social and Economic Pooling </vt:lpstr>
      <vt:lpstr>Experimental</vt:lpstr>
      <vt:lpstr>Tech Justice</vt:lpstr>
      <vt:lpstr>Co-City Tools and Mechanisms </vt:lpstr>
      <vt:lpstr>Presentazione di PowerPoint</vt:lpstr>
      <vt:lpstr>The Co-City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Co-City Project:</dc:title>
  <dc:creator>Sheila Foster</dc:creator>
  <cp:lastModifiedBy>Christian Iaione</cp:lastModifiedBy>
  <cp:revision>64</cp:revision>
  <dcterms:created xsi:type="dcterms:W3CDTF">2018-03-23T19:31:31Z</dcterms:created>
  <dcterms:modified xsi:type="dcterms:W3CDTF">2018-05-08T03:53:18Z</dcterms:modified>
</cp:coreProperties>
</file>